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E69A55-70FC-43A7-8CA1-2DCFD2EAB7F3}">
  <a:tblStyle styleId="{23E69A55-70FC-43A7-8CA1-2DCFD2EAB7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d7fdc5f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cd7fdc5f0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dd223f7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dd223f7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dd223f74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dd223f74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dd223f74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dd223f74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dd223f74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dd223f74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dd223ed4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dd223ed4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dd223ed44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dd223ed44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dd223ed44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cdd223ed44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dd223ed44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dd223ed44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dd223ed4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dd223ed4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dd223ed4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dd223ed4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d7fdc5f0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d7fdc5f0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dd223ed44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dd223ed44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de49b301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de49b301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de49b30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de49b30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de49b3015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cde49b3015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de49b3015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de49b3015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de49b3015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cde49b3015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de49b3015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de49b3015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cde49b301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cde49b301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de49b301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cde49b3015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e206aebe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ce206aebe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d8a2b2bb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d8a2b2bb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ce206aebe7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ce206aebe7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ce206aebe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ce206aebe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e206aebe7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e206aebe7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ce411d35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ce411d35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e206aebe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e206aebe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ce206aebe7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ce206aebe7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ce206aebe7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ce206aebe7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ce206aebe7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ce206aebe7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ce206aebe7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ce206aebe7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ce41f0ff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ce41f0ff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d7fdc5f0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d7fdc5f0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ce206aebe7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ce206aebe7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ce41f0fff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ce41f0fff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ce41f0ff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ce41f0ff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ce41f0ff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ce41f0ff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ce41f0fff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ce41f0fff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ce206aebe7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ce206aebe7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ce206aebe7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ce206aebe7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d8a2b2bb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d8a2b2bb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d8a2b2bb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d8a2b2bb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d8a2b2bb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d8a2b2bb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d8a2b2bb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d8a2b2bb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d8a2b2bb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d8a2b2bb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 name="Google Shape;12;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40"/>
              </a:spcBef>
              <a:spcAft>
                <a:spcPts val="0"/>
              </a:spcAft>
              <a:buClr>
                <a:srgbClr val="888888"/>
              </a:buClr>
              <a:buSzPts val="2200"/>
              <a:buNone/>
              <a:defRPr>
                <a:solidFill>
                  <a:srgbClr val="888888"/>
                </a:solidFill>
              </a:defRPr>
            </a:lvl1pPr>
            <a:lvl2pPr lvl="1" algn="ctr">
              <a:lnSpc>
                <a:spcPct val="100000"/>
              </a:lnSpc>
              <a:spcBef>
                <a:spcPts val="400"/>
              </a:spcBef>
              <a:spcAft>
                <a:spcPts val="0"/>
              </a:spcAft>
              <a:buClr>
                <a:srgbClr val="888888"/>
              </a:buClr>
              <a:buSzPts val="2000"/>
              <a:buNone/>
              <a:defRPr>
                <a:solidFill>
                  <a:srgbClr val="888888"/>
                </a:solidFill>
              </a:defRPr>
            </a:lvl2pPr>
            <a:lvl3pPr lvl="2" algn="ctr">
              <a:lnSpc>
                <a:spcPct val="100000"/>
              </a:lnSpc>
              <a:spcBef>
                <a:spcPts val="400"/>
              </a:spcBef>
              <a:spcAft>
                <a:spcPts val="0"/>
              </a:spcAft>
              <a:buClr>
                <a:srgbClr val="888888"/>
              </a:buClr>
              <a:buSzPts val="2000"/>
              <a:buNone/>
              <a:defRPr>
                <a:solidFill>
                  <a:srgbClr val="888888"/>
                </a:solidFill>
              </a:defRPr>
            </a:lvl3pPr>
            <a:lvl4pPr lvl="3" algn="ctr">
              <a:lnSpc>
                <a:spcPct val="100000"/>
              </a:lnSpc>
              <a:spcBef>
                <a:spcPts val="360"/>
              </a:spcBef>
              <a:spcAft>
                <a:spcPts val="0"/>
              </a:spcAft>
              <a:buClr>
                <a:srgbClr val="888888"/>
              </a:buClr>
              <a:buSzPts val="1800"/>
              <a:buNone/>
              <a:defRPr>
                <a:solidFill>
                  <a:srgbClr val="888888"/>
                </a:solidFill>
              </a:defRPr>
            </a:lvl4pPr>
            <a:lvl5pPr lvl="4" algn="ctr">
              <a:lnSpc>
                <a:spcPct val="100000"/>
              </a:lnSpc>
              <a:spcBef>
                <a:spcPts val="360"/>
              </a:spcBef>
              <a:spcAft>
                <a:spcPts val="0"/>
              </a:spcAft>
              <a:buClr>
                <a:srgbClr val="888888"/>
              </a:buClr>
              <a:buSzPts val="18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3" name="Google Shape;13;p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2"/>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6" name="Shape 66"/>
        <p:cNvGrpSpPr/>
        <p:nvPr/>
      </p:nvGrpSpPr>
      <p:grpSpPr>
        <a:xfrm>
          <a:off x="0" y="0"/>
          <a:ext cx="0" cy="0"/>
          <a:chOff x="0" y="0"/>
          <a:chExt cx="0" cy="0"/>
        </a:xfrm>
      </p:grpSpPr>
      <p:sp>
        <p:nvSpPr>
          <p:cNvPr id="67" name="Google Shape;67;p11"/>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 name="Google Shape;68;p11"/>
          <p:cNvSpPr txBox="1"/>
          <p:nvPr>
            <p:ph idx="1" type="body"/>
          </p:nvPr>
        </p:nvSpPr>
        <p:spPr>
          <a:xfrm rot="5400000">
            <a:off x="2647900" y="-1536750"/>
            <a:ext cx="3848100" cy="84837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1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0" name="Google Shape;70;p1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1" name="Google Shape;71;p1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2" name="Shape 72"/>
        <p:cNvGrpSpPr/>
        <p:nvPr/>
      </p:nvGrpSpPr>
      <p:grpSpPr>
        <a:xfrm>
          <a:off x="0" y="0"/>
          <a:ext cx="0" cy="0"/>
          <a:chOff x="0" y="0"/>
          <a:chExt cx="0" cy="0"/>
        </a:xfrm>
      </p:grpSpPr>
      <p:sp>
        <p:nvSpPr>
          <p:cNvPr id="73" name="Google Shape;73;p12"/>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12"/>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p1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7" name="Google Shape;77;p1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 name="Google Shape;18;p3"/>
          <p:cNvSpPr txBox="1"/>
          <p:nvPr>
            <p:ph idx="1" type="body"/>
          </p:nvPr>
        </p:nvSpPr>
        <p:spPr>
          <a:xfrm>
            <a:off x="330200" y="781050"/>
            <a:ext cx="8483700" cy="398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 name="Google Shape;19;p3"/>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20" name="Shape 20"/>
        <p:cNvGrpSpPr/>
        <p:nvPr/>
      </p:nvGrpSpPr>
      <p:grpSpPr>
        <a:xfrm>
          <a:off x="0" y="0"/>
          <a:ext cx="0" cy="0"/>
          <a:chOff x="0" y="0"/>
          <a:chExt cx="0" cy="0"/>
        </a:xfrm>
      </p:grpSpPr>
      <p:sp>
        <p:nvSpPr>
          <p:cNvPr id="21" name="Google Shape;21;p4"/>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74857"/>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 name="Google Shape;22;p4"/>
          <p:cNvSpPr txBox="1"/>
          <p:nvPr>
            <p:ph idx="10" type="dt"/>
          </p:nvPr>
        </p:nvSpPr>
        <p:spPr>
          <a:xfrm>
            <a:off x="468313" y="4869656"/>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5" name="Shape 25"/>
        <p:cNvGrpSpPr/>
        <p:nvPr/>
      </p:nvGrpSpPr>
      <p:grpSpPr>
        <a:xfrm>
          <a:off x="0" y="0"/>
          <a:ext cx="0" cy="0"/>
          <a:chOff x="0" y="0"/>
          <a:chExt cx="0" cy="0"/>
        </a:xfrm>
      </p:grpSpPr>
      <p:sp>
        <p:nvSpPr>
          <p:cNvPr id="26" name="Google Shape;26;p5"/>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8" name="Google Shape;28;p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9" name="Google Shape;29;p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 name="Google Shape;34;p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5" name="Google Shape;35;p6"/>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 name="Google Shape;36;p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 name="Google Shape;37;p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8" name="Shape 38"/>
        <p:cNvGrpSpPr/>
        <p:nvPr/>
      </p:nvGrpSpPr>
      <p:grpSpPr>
        <a:xfrm>
          <a:off x="0" y="0"/>
          <a:ext cx="0" cy="0"/>
          <a:chOff x="0" y="0"/>
          <a:chExt cx="0" cy="0"/>
        </a:xfrm>
      </p:grpSpPr>
      <p:sp>
        <p:nvSpPr>
          <p:cNvPr id="39" name="Google Shape;39;p7"/>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6" name="Google Shape;46;p7"/>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0" name="Google Shape;50;p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 name="Google Shape;51;p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5" name="Google Shape;55;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6" name="Google Shape;56;p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7" name="Google Shape;57;p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8" name="Google Shape;58;p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10"/>
          <p:cNvSpPr/>
          <p:nvPr>
            <p:ph idx="2" type="pic"/>
          </p:nvPr>
        </p:nvSpPr>
        <p:spPr>
          <a:xfrm>
            <a:off x="1792288" y="459581"/>
            <a:ext cx="5486400" cy="3086100"/>
          </a:xfrm>
          <a:prstGeom prst="rect">
            <a:avLst/>
          </a:prstGeom>
          <a:noFill/>
          <a:ln>
            <a:noFill/>
          </a:ln>
        </p:spPr>
      </p:sp>
      <p:sp>
        <p:nvSpPr>
          <p:cNvPr id="62" name="Google Shape;62;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3" name="Google Shape;63;p1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4" name="Google Shape;64;p1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5" name="Google Shape;65;p1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800" u="none" cap="none" strike="noStrike">
                <a:solidFill>
                  <a:srgbClr val="287D7D"/>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2800" u="none" cap="none" strike="noStrike">
                <a:solidFill>
                  <a:srgbClr val="287D7D"/>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rgbClr val="274857"/>
                </a:solidFill>
                <a:latin typeface="Arial"/>
                <a:ea typeface="Arial"/>
                <a:cs typeface="Arial"/>
                <a:sym typeface="Arial"/>
              </a:defRPr>
            </a:lvl9pPr>
          </a:lstStyle>
          <a:p/>
        </p:txBody>
      </p:sp>
      <p:sp>
        <p:nvSpPr>
          <p:cNvPr id="7" name="Google Shape;7;p1"/>
          <p:cNvSpPr txBox="1"/>
          <p:nvPr>
            <p:ph idx="1" type="body"/>
          </p:nvPr>
        </p:nvSpPr>
        <p:spPr>
          <a:xfrm>
            <a:off x="330200" y="781050"/>
            <a:ext cx="8483700" cy="38481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Slide_footnote.png" id="8" name="Google Shape;8;p1"/>
          <p:cNvPicPr preferRelativeResize="0"/>
          <p:nvPr/>
        </p:nvPicPr>
        <p:blipFill rotWithShape="1">
          <a:blip r:embed="rId1">
            <a:alphaModFix/>
          </a:blip>
          <a:srcRect b="0" l="0" r="0" t="0"/>
          <a:stretch/>
        </p:blipFill>
        <p:spPr>
          <a:xfrm>
            <a:off x="0" y="4873228"/>
            <a:ext cx="5374481" cy="270272"/>
          </a:xfrm>
          <a:prstGeom prst="rect">
            <a:avLst/>
          </a:prstGeom>
          <a:noFill/>
          <a:ln>
            <a:noFill/>
          </a:ln>
        </p:spPr>
      </p:pic>
      <p:sp>
        <p:nvSpPr>
          <p:cNvPr id="9" name="Google Shape;9;p1"/>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robots.ox.ac.uk/~vgg/data/vgg_face2/#:~:text=VGGFace2%20is%20a%20large%2Dscale,%2C%20illumination%2C%20ethnicity%20and%20profession."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hyperlink" Target="https://github.com/librosa/librosa" TargetMode="External"/><Relationship Id="rId6" Type="http://schemas.openxmlformats.org/officeDocument/2006/relationships/image" Target="../media/image16.png"/><Relationship Id="rId7"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ithub.com/timsainb/noisereduce" TargetMode="External"/><Relationship Id="rId4" Type="http://schemas.openxmlformats.org/officeDocument/2006/relationships/image" Target="../media/image46.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50.png"/><Relationship Id="rId6"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huggingface.co/docs/transformers/index" TargetMode="External"/><Relationship Id="rId4" Type="http://schemas.openxmlformats.org/officeDocument/2006/relationships/hyperlink" Target="https://huggingface.co/docs/transformers/model_doc/bert" TargetMode="External"/><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48.png"/><Relationship Id="rId7" Type="http://schemas.openxmlformats.org/officeDocument/2006/relationships/image" Target="../media/image15.png"/><Relationship Id="rId8"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
              <a:t>Multimodal Human Analysis</a:t>
            </a:r>
            <a:endParaRPr/>
          </a:p>
        </p:txBody>
      </p:sp>
      <p:sp>
        <p:nvSpPr>
          <p:cNvPr id="83" name="Google Shape;83;p13"/>
          <p:cNvSpPr txBox="1"/>
          <p:nvPr>
            <p:ph idx="1" type="subTitle"/>
          </p:nvPr>
        </p:nvSpPr>
        <p:spPr>
          <a:xfrm>
            <a:off x="1371600" y="2417100"/>
            <a:ext cx="6400800" cy="159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rPr b="1" lang="es">
                <a:solidFill>
                  <a:schemeClr val="accent1"/>
                </a:solidFill>
              </a:rPr>
              <a:t>Module: </a:t>
            </a:r>
            <a:r>
              <a:rPr lang="es">
                <a:solidFill>
                  <a:schemeClr val="accent1"/>
                </a:solidFill>
              </a:rPr>
              <a:t>C5</a:t>
            </a:r>
            <a:endParaRPr>
              <a:solidFill>
                <a:schemeClr val="accent1"/>
              </a:solidFill>
            </a:endParaRPr>
          </a:p>
          <a:p>
            <a:pPr indent="0" lvl="0" marL="0" rtl="0" algn="l">
              <a:lnSpc>
                <a:spcPct val="100000"/>
              </a:lnSpc>
              <a:spcBef>
                <a:spcPts val="440"/>
              </a:spcBef>
              <a:spcAft>
                <a:spcPts val="0"/>
              </a:spcAft>
              <a:buSzPts val="2200"/>
              <a:buNone/>
            </a:pPr>
            <a:r>
              <a:rPr b="1" lang="es">
                <a:solidFill>
                  <a:schemeClr val="accent1"/>
                </a:solidFill>
              </a:rPr>
              <a:t>Group:</a:t>
            </a:r>
            <a:r>
              <a:rPr lang="es">
                <a:solidFill>
                  <a:schemeClr val="accent1"/>
                </a:solidFill>
              </a:rPr>
              <a:t> 7</a:t>
            </a:r>
            <a:endParaRPr>
              <a:solidFill>
                <a:schemeClr val="accent1"/>
              </a:solidFill>
            </a:endParaRPr>
          </a:p>
          <a:p>
            <a:pPr indent="0" lvl="0" marL="0" rtl="0" algn="l">
              <a:lnSpc>
                <a:spcPct val="100000"/>
              </a:lnSpc>
              <a:spcBef>
                <a:spcPts val="440"/>
              </a:spcBef>
              <a:spcAft>
                <a:spcPts val="0"/>
              </a:spcAft>
              <a:buSzPts val="2200"/>
              <a:buNone/>
            </a:pPr>
            <a:r>
              <a:rPr b="1" lang="es">
                <a:solidFill>
                  <a:schemeClr val="accent1"/>
                </a:solidFill>
              </a:rPr>
              <a:t>Students: </a:t>
            </a:r>
            <a:r>
              <a:rPr lang="es">
                <a:solidFill>
                  <a:schemeClr val="accent1"/>
                </a:solidFill>
              </a:rPr>
              <a:t>Cristian Gutiérrez</a:t>
            </a:r>
            <a:endParaRPr>
              <a:solidFill>
                <a:schemeClr val="accent1"/>
              </a:solidFill>
            </a:endParaRPr>
          </a:p>
          <a:p>
            <a:pPr indent="0" lvl="0" marL="0" rtl="0" algn="l">
              <a:lnSpc>
                <a:spcPct val="100000"/>
              </a:lnSpc>
              <a:spcBef>
                <a:spcPts val="440"/>
              </a:spcBef>
              <a:spcAft>
                <a:spcPts val="0"/>
              </a:spcAft>
              <a:buSzPts val="2200"/>
              <a:buNone/>
            </a:pPr>
            <a:r>
              <a:rPr lang="es">
                <a:solidFill>
                  <a:schemeClr val="accent1"/>
                </a:solidFill>
              </a:rPr>
              <a:t>			Iñaki Lacunza</a:t>
            </a:r>
            <a:endParaRPr>
              <a:solidFill>
                <a:schemeClr val="accent1"/>
              </a:solidFill>
            </a:endParaRPr>
          </a:p>
          <a:p>
            <a:pPr indent="0" lvl="0" marL="0" rtl="0" algn="l">
              <a:lnSpc>
                <a:spcPct val="100000"/>
              </a:lnSpc>
              <a:spcBef>
                <a:spcPts val="440"/>
              </a:spcBef>
              <a:spcAft>
                <a:spcPts val="0"/>
              </a:spcAft>
              <a:buSzPts val="2200"/>
              <a:buNone/>
            </a:pPr>
            <a:r>
              <a:rPr lang="es">
                <a:solidFill>
                  <a:schemeClr val="accent1"/>
                </a:solidFill>
              </a:rPr>
              <a:t>			Marco Cordón</a:t>
            </a:r>
            <a:endParaRPr>
              <a:solidFill>
                <a:schemeClr val="accent1"/>
              </a:solidFill>
            </a:endParaRPr>
          </a:p>
          <a:p>
            <a:pPr indent="0" lvl="0" marL="0" rtl="0" algn="l">
              <a:lnSpc>
                <a:spcPct val="100000"/>
              </a:lnSpc>
              <a:spcBef>
                <a:spcPts val="440"/>
              </a:spcBef>
              <a:spcAft>
                <a:spcPts val="0"/>
              </a:spcAft>
              <a:buSzPts val="2200"/>
              <a:buNone/>
            </a:pPr>
            <a:r>
              <a:rPr lang="es">
                <a:solidFill>
                  <a:schemeClr val="accent1"/>
                </a:solidFill>
              </a:rPr>
              <a:t>			Merlès Subirà</a:t>
            </a:r>
            <a:endParaRPr>
              <a:solidFill>
                <a:schemeClr val="accent1"/>
              </a:solidFill>
            </a:endParaRPr>
          </a:p>
        </p:txBody>
      </p:sp>
      <p:pic>
        <p:nvPicPr>
          <p:cNvPr descr="D:\MARIA\DOCENCIA\_MASTER\MASTER (2013-2014)\WEB MASTER\TEMPLATE PPT\Basic logo.png" id="84" name="Google Shape;84;p13"/>
          <p:cNvPicPr preferRelativeResize="0"/>
          <p:nvPr/>
        </p:nvPicPr>
        <p:blipFill rotWithShape="1">
          <a:blip r:embed="rId3">
            <a:alphaModFix/>
          </a:blip>
          <a:srcRect b="12602" l="3353" r="0" t="0"/>
          <a:stretch/>
        </p:blipFill>
        <p:spPr>
          <a:xfrm>
            <a:off x="2060675" y="0"/>
            <a:ext cx="4965239" cy="1597825"/>
          </a:xfrm>
          <a:prstGeom prst="rect">
            <a:avLst/>
          </a:prstGeom>
          <a:noFill/>
          <a:ln>
            <a:noFill/>
          </a:ln>
        </p:spPr>
      </p:pic>
      <p:sp>
        <p:nvSpPr>
          <p:cNvPr id="85" name="Google Shape;85;p13"/>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s" sz="1600">
                <a:solidFill>
                  <a:schemeClr val="dk1"/>
                </a:solidFill>
              </a:rPr>
              <a:t>‹#›</a:t>
            </a:fld>
            <a:endParaRPr sz="1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b. Image only classifier</a:t>
            </a:r>
            <a:endParaRPr/>
          </a:p>
        </p:txBody>
      </p:sp>
      <p:sp>
        <p:nvSpPr>
          <p:cNvPr id="163" name="Google Shape;163;p22"/>
          <p:cNvSpPr txBox="1"/>
          <p:nvPr/>
        </p:nvSpPr>
        <p:spPr>
          <a:xfrm>
            <a:off x="371375" y="628513"/>
            <a:ext cx="4125300" cy="40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dk1"/>
                </a:solidFill>
              </a:rPr>
              <a:t>MODEL OVERVIEW</a:t>
            </a:r>
            <a:endParaRPr u="sng">
              <a:solidFill>
                <a:schemeClr val="dk1"/>
              </a:solidFill>
            </a:endParaRPr>
          </a:p>
          <a:p>
            <a:pPr indent="0" lvl="0" marL="0" rtl="0" algn="just">
              <a:spcBef>
                <a:spcPts val="1000"/>
              </a:spcBef>
              <a:spcAft>
                <a:spcPts val="0"/>
              </a:spcAft>
              <a:buNone/>
            </a:pPr>
            <a:r>
              <a:rPr lang="es">
                <a:solidFill>
                  <a:schemeClr val="dk1"/>
                </a:solidFill>
              </a:rPr>
              <a:t>We have used the `</a:t>
            </a:r>
            <a:r>
              <a:rPr lang="es">
                <a:solidFill>
                  <a:schemeClr val="dk1"/>
                </a:solidFill>
                <a:latin typeface="Consolas"/>
                <a:ea typeface="Consolas"/>
                <a:cs typeface="Consolas"/>
                <a:sym typeface="Consolas"/>
              </a:rPr>
              <a:t>baseline Inception Resnet V1</a:t>
            </a:r>
            <a:r>
              <a:rPr lang="es">
                <a:solidFill>
                  <a:schemeClr val="dk1"/>
                </a:solidFill>
              </a:rPr>
              <a:t>` model given to us to do this task. The model uses pre-trained weights for the large-scale face recognition </a:t>
            </a:r>
            <a:r>
              <a:rPr lang="es" u="sng">
                <a:solidFill>
                  <a:srgbClr val="3C78D8"/>
                </a:solidFill>
                <a:hlinkClick r:id="rId3">
                  <a:extLst>
                    <a:ext uri="{A12FA001-AC4F-418D-AE19-62706E023703}">
                      <ahyp:hlinkClr val="tx"/>
                    </a:ext>
                  </a:extLst>
                </a:hlinkClick>
              </a:rPr>
              <a:t>VGGFace2</a:t>
            </a:r>
            <a:r>
              <a:rPr lang="es">
                <a:solidFill>
                  <a:schemeClr val="dk1"/>
                </a:solidFill>
              </a:rPr>
              <a:t> </a:t>
            </a:r>
            <a:r>
              <a:rPr lang="es">
                <a:solidFill>
                  <a:schemeClr val="dk1"/>
                </a:solidFill>
              </a:rPr>
              <a:t>dataset </a:t>
            </a:r>
            <a:r>
              <a:rPr lang="es">
                <a:solidFill>
                  <a:schemeClr val="dk1"/>
                </a:solidFill>
              </a:rPr>
              <a:t>containing +3.3 million samples.</a:t>
            </a:r>
            <a:endParaRPr>
              <a:solidFill>
                <a:schemeClr val="dk1"/>
              </a:solidFill>
            </a:endParaRPr>
          </a:p>
          <a:p>
            <a:pPr indent="0" lvl="0" marL="0" rtl="0" algn="just">
              <a:spcBef>
                <a:spcPts val="1000"/>
              </a:spcBef>
              <a:spcAft>
                <a:spcPts val="0"/>
              </a:spcAft>
              <a:buNone/>
            </a:pPr>
            <a:r>
              <a:rPr lang="es">
                <a:solidFill>
                  <a:schemeClr val="dk1"/>
                </a:solidFill>
              </a:rPr>
              <a:t>As pre</a:t>
            </a:r>
            <a:r>
              <a:rPr lang="es">
                <a:solidFill>
                  <a:schemeClr val="dk1"/>
                </a:solidFill>
              </a:rPr>
              <a:t>-</a:t>
            </a:r>
            <a:r>
              <a:rPr lang="es">
                <a:solidFill>
                  <a:schemeClr val="dk1"/>
                </a:solidFill>
              </a:rPr>
              <a:t>processing, all images are resized to a common size of 224, then several data augmentations `</a:t>
            </a:r>
            <a:r>
              <a:rPr lang="es">
                <a:solidFill>
                  <a:schemeClr val="dk1"/>
                </a:solidFill>
                <a:latin typeface="Consolas"/>
                <a:ea typeface="Consolas"/>
                <a:cs typeface="Consolas"/>
                <a:sym typeface="Consolas"/>
              </a:rPr>
              <a:t>TrivialAugmentWide</a:t>
            </a:r>
            <a:r>
              <a:rPr lang="es">
                <a:solidFill>
                  <a:schemeClr val="dk1"/>
                </a:solidFill>
              </a:rPr>
              <a:t>` and a normalization step for each of the images.</a:t>
            </a:r>
            <a:endParaRPr>
              <a:solidFill>
                <a:schemeClr val="dk1"/>
              </a:solidFill>
            </a:endParaRPr>
          </a:p>
          <a:p>
            <a:pPr indent="0" lvl="0" marL="0" rtl="0" algn="just">
              <a:spcBef>
                <a:spcPts val="1000"/>
              </a:spcBef>
              <a:spcAft>
                <a:spcPts val="0"/>
              </a:spcAft>
              <a:buNone/>
            </a:pPr>
            <a:r>
              <a:rPr lang="es">
                <a:solidFill>
                  <a:schemeClr val="dk1"/>
                </a:solidFill>
              </a:rPr>
              <a:t>For training, the images are batched with a size of 256, and 300 epoch with an early stopping of 50.</a:t>
            </a:r>
            <a:endParaRPr>
              <a:solidFill>
                <a:schemeClr val="dk1"/>
              </a:solidFill>
            </a:endParaRPr>
          </a:p>
          <a:p>
            <a:pPr indent="0" lvl="0" marL="0" rtl="0" algn="just">
              <a:spcBef>
                <a:spcPts val="1000"/>
              </a:spcBef>
              <a:spcAft>
                <a:spcPts val="0"/>
              </a:spcAft>
              <a:buNone/>
            </a:pPr>
            <a:r>
              <a:rPr lang="es">
                <a:solidFill>
                  <a:schemeClr val="dk1"/>
                </a:solidFill>
              </a:rPr>
              <a:t>For the loss, Cross-Entropy func is used to compute the logits, which are then processed through a softmax function to yield the final age predictions.</a:t>
            </a:r>
            <a:endParaRPr>
              <a:solidFill>
                <a:schemeClr val="dk1"/>
              </a:solidFill>
            </a:endParaRPr>
          </a:p>
        </p:txBody>
      </p:sp>
      <p:pic>
        <p:nvPicPr>
          <p:cNvPr id="164" name="Google Shape;164;p22"/>
          <p:cNvPicPr preferRelativeResize="0"/>
          <p:nvPr/>
        </p:nvPicPr>
        <p:blipFill>
          <a:blip r:embed="rId4">
            <a:alphaModFix/>
          </a:blip>
          <a:stretch>
            <a:fillRect/>
          </a:stretch>
        </p:blipFill>
        <p:spPr>
          <a:xfrm>
            <a:off x="4712125" y="841850"/>
            <a:ext cx="4336449" cy="381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b. Image only classifier</a:t>
            </a:r>
            <a:endParaRPr/>
          </a:p>
        </p:txBody>
      </p:sp>
      <p:sp>
        <p:nvSpPr>
          <p:cNvPr id="170" name="Google Shape;170;p23"/>
          <p:cNvSpPr txBox="1"/>
          <p:nvPr/>
        </p:nvSpPr>
        <p:spPr>
          <a:xfrm>
            <a:off x="381650" y="580600"/>
            <a:ext cx="5891100" cy="147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If we monitor the </a:t>
            </a:r>
            <a:r>
              <a:rPr lang="es" sz="1500" u="sng">
                <a:solidFill>
                  <a:schemeClr val="dk1"/>
                </a:solidFill>
              </a:rPr>
              <a:t>loss</a:t>
            </a:r>
            <a:r>
              <a:rPr lang="es" sz="1500">
                <a:solidFill>
                  <a:schemeClr val="dk1"/>
                </a:solidFill>
              </a:rPr>
              <a:t> obtained for both stages of </a:t>
            </a:r>
            <a:r>
              <a:rPr i="1" lang="es" sz="1500">
                <a:solidFill>
                  <a:schemeClr val="dk1"/>
                </a:solidFill>
              </a:rPr>
              <a:t>training</a:t>
            </a:r>
            <a:r>
              <a:rPr lang="es" sz="1500">
                <a:solidFill>
                  <a:schemeClr val="dk1"/>
                </a:solidFill>
              </a:rPr>
              <a:t> and </a:t>
            </a:r>
            <a:r>
              <a:rPr i="1" lang="es" sz="1500">
                <a:solidFill>
                  <a:schemeClr val="dk1"/>
                </a:solidFill>
              </a:rPr>
              <a:t>testing</a:t>
            </a:r>
            <a:r>
              <a:rPr lang="es" sz="1500">
                <a:solidFill>
                  <a:schemeClr val="dk1"/>
                </a:solidFill>
              </a:rPr>
              <a:t> we can see how for the loss, the model is able to converge for the training partition, however for the test set, the loss fluctuates (which is </a:t>
            </a:r>
            <a:r>
              <a:rPr lang="es" sz="1500">
                <a:solidFill>
                  <a:schemeClr val="dk1"/>
                </a:solidFill>
              </a:rPr>
              <a:t>somewhat</a:t>
            </a:r>
            <a:r>
              <a:rPr lang="es" sz="1500">
                <a:solidFill>
                  <a:schemeClr val="dk1"/>
                </a:solidFill>
              </a:rPr>
              <a:t> normal) but overall it increases as the training loss decreases. This is a first indicative sign of </a:t>
            </a:r>
            <a:r>
              <a:rPr b="1" lang="es" sz="1500">
                <a:solidFill>
                  <a:schemeClr val="dk1"/>
                </a:solidFill>
              </a:rPr>
              <a:t>overfitting</a:t>
            </a:r>
            <a:r>
              <a:rPr lang="es" sz="1500">
                <a:solidFill>
                  <a:schemeClr val="dk1"/>
                </a:solidFill>
              </a:rPr>
              <a:t>!</a:t>
            </a:r>
            <a:br>
              <a:rPr lang="es" sz="1500">
                <a:solidFill>
                  <a:schemeClr val="dk1"/>
                </a:solidFill>
              </a:rPr>
            </a:br>
            <a:endParaRPr sz="1500">
              <a:solidFill>
                <a:schemeClr val="dk1"/>
              </a:solidFill>
            </a:endParaRPr>
          </a:p>
          <a:p>
            <a:pPr indent="0" lvl="0" marL="0" rtl="0" algn="l">
              <a:spcBef>
                <a:spcPts val="1000"/>
              </a:spcBef>
              <a:spcAft>
                <a:spcPts val="1000"/>
              </a:spcAft>
              <a:buNone/>
            </a:pPr>
            <a:br>
              <a:rPr lang="es" sz="1500">
                <a:solidFill>
                  <a:schemeClr val="dk1"/>
                </a:solidFill>
              </a:rPr>
            </a:br>
            <a:endParaRPr sz="1500">
              <a:solidFill>
                <a:schemeClr val="dk1"/>
              </a:solidFill>
            </a:endParaRPr>
          </a:p>
        </p:txBody>
      </p:sp>
      <p:pic>
        <p:nvPicPr>
          <p:cNvPr id="171" name="Google Shape;171;p23"/>
          <p:cNvPicPr preferRelativeResize="0"/>
          <p:nvPr/>
        </p:nvPicPr>
        <p:blipFill rotWithShape="1">
          <a:blip r:embed="rId3">
            <a:alphaModFix/>
          </a:blip>
          <a:srcRect b="3448" l="50604" r="7876" t="6518"/>
          <a:stretch/>
        </p:blipFill>
        <p:spPr>
          <a:xfrm>
            <a:off x="432925" y="1847965"/>
            <a:ext cx="1845000" cy="1866886"/>
          </a:xfrm>
          <a:prstGeom prst="rect">
            <a:avLst/>
          </a:prstGeom>
          <a:noFill/>
          <a:ln>
            <a:noFill/>
          </a:ln>
        </p:spPr>
      </p:pic>
      <p:pic>
        <p:nvPicPr>
          <p:cNvPr id="172" name="Google Shape;172;p23"/>
          <p:cNvPicPr preferRelativeResize="0"/>
          <p:nvPr/>
        </p:nvPicPr>
        <p:blipFill rotWithShape="1">
          <a:blip r:embed="rId3">
            <a:alphaModFix/>
          </a:blip>
          <a:srcRect b="3748" l="7955" r="50523" t="7630"/>
          <a:stretch/>
        </p:blipFill>
        <p:spPr>
          <a:xfrm>
            <a:off x="6458523" y="215600"/>
            <a:ext cx="1845004" cy="1837700"/>
          </a:xfrm>
          <a:prstGeom prst="rect">
            <a:avLst/>
          </a:prstGeom>
          <a:noFill/>
          <a:ln>
            <a:noFill/>
          </a:ln>
        </p:spPr>
      </p:pic>
      <p:sp>
        <p:nvSpPr>
          <p:cNvPr id="173" name="Google Shape;173;p23"/>
          <p:cNvSpPr txBox="1"/>
          <p:nvPr/>
        </p:nvSpPr>
        <p:spPr>
          <a:xfrm>
            <a:off x="2448675" y="1975002"/>
            <a:ext cx="6262500" cy="173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On the other hand if we monitor the </a:t>
            </a:r>
            <a:r>
              <a:rPr lang="es" sz="1500" u="sng">
                <a:solidFill>
                  <a:schemeClr val="dk1"/>
                </a:solidFill>
              </a:rPr>
              <a:t>accuracy</a:t>
            </a:r>
            <a:r>
              <a:rPr lang="es" sz="1500">
                <a:solidFill>
                  <a:schemeClr val="dk1"/>
                </a:solidFill>
              </a:rPr>
              <a:t>, we see that the training </a:t>
            </a:r>
            <a:r>
              <a:rPr lang="es" sz="1500">
                <a:solidFill>
                  <a:schemeClr val="dk1"/>
                </a:solidFill>
              </a:rPr>
              <a:t>accuracy</a:t>
            </a:r>
            <a:r>
              <a:rPr lang="es" sz="1500">
                <a:solidFill>
                  <a:schemeClr val="dk1"/>
                </a:solidFill>
              </a:rPr>
              <a:t> keeps increasing in a logarithmic manner which is a sign of healthy training, and the testing accuracy performs the same way but leading to a </a:t>
            </a:r>
            <a:r>
              <a:rPr b="1" lang="es" sz="1500">
                <a:solidFill>
                  <a:schemeClr val="dk1"/>
                </a:solidFill>
              </a:rPr>
              <a:t>gap</a:t>
            </a:r>
            <a:r>
              <a:rPr lang="es" sz="1500">
                <a:solidFill>
                  <a:schemeClr val="dk1"/>
                </a:solidFill>
              </a:rPr>
              <a:t> between both of them. Testing stays at 0.55~ meanwhile training keeps on going on the 0.9~ plateau.</a:t>
            </a:r>
            <a:endParaRPr sz="1500">
              <a:solidFill>
                <a:schemeClr val="dk1"/>
              </a:solidFill>
            </a:endParaRPr>
          </a:p>
          <a:p>
            <a:pPr indent="0" lvl="0" marL="0" rtl="0" algn="just">
              <a:spcBef>
                <a:spcPts val="1000"/>
              </a:spcBef>
              <a:spcAft>
                <a:spcPts val="1000"/>
              </a:spcAft>
              <a:buNone/>
            </a:pPr>
            <a:r>
              <a:rPr lang="es" sz="1500">
                <a:solidFill>
                  <a:schemeClr val="dk1"/>
                </a:solidFill>
              </a:rPr>
              <a:t>Furthermore, we can see how the early stopping policy is monitoring the testing accuracy.</a:t>
            </a:r>
            <a:endParaRPr sz="1500">
              <a:solidFill>
                <a:schemeClr val="dk1"/>
              </a:solidFill>
            </a:endParaRPr>
          </a:p>
        </p:txBody>
      </p:sp>
      <p:sp>
        <p:nvSpPr>
          <p:cNvPr id="174" name="Google Shape;174;p23"/>
          <p:cNvSpPr/>
          <p:nvPr/>
        </p:nvSpPr>
        <p:spPr>
          <a:xfrm>
            <a:off x="519200" y="3993650"/>
            <a:ext cx="8105700" cy="677700"/>
          </a:xfrm>
          <a:prstGeom prst="rect">
            <a:avLst/>
          </a:prstGeom>
          <a:solidFill>
            <a:srgbClr val="C9DAF8">
              <a:alpha val="56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Overall, both the loss and the accuracies look healthy. There is overfitting being suffered </a:t>
            </a:r>
            <a:r>
              <a:rPr lang="es"/>
              <a:t>possibly memorizing some training instances that are not being translated onto testing knowledge.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b. Image only classifier</a:t>
            </a:r>
            <a:endParaRPr/>
          </a:p>
        </p:txBody>
      </p:sp>
      <p:sp>
        <p:nvSpPr>
          <p:cNvPr id="180" name="Google Shape;180;p24"/>
          <p:cNvSpPr txBox="1"/>
          <p:nvPr/>
        </p:nvSpPr>
        <p:spPr>
          <a:xfrm>
            <a:off x="381650" y="580600"/>
            <a:ext cx="8293500" cy="84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000"/>
              </a:spcAft>
              <a:buNone/>
            </a:pPr>
            <a:r>
              <a:rPr lang="es" sz="1500">
                <a:solidFill>
                  <a:schemeClr val="dk1"/>
                </a:solidFill>
              </a:rPr>
              <a:t>Having a batch size of 256 is quite big, and it is generally recommended to always use the biggest batch size our GPU accepts as a rule of thumb. But we wanted to check how much this hyperparameters affects and we re-trained the model just by </a:t>
            </a:r>
            <a:r>
              <a:rPr lang="es" sz="1500">
                <a:solidFill>
                  <a:schemeClr val="dk1"/>
                </a:solidFill>
              </a:rPr>
              <a:t>changing</a:t>
            </a:r>
            <a:r>
              <a:rPr lang="es" sz="1500">
                <a:solidFill>
                  <a:schemeClr val="dk1"/>
                </a:solidFill>
              </a:rPr>
              <a:t> the batch size to 32.</a:t>
            </a:r>
            <a:endParaRPr b="1" i="1" sz="1500">
              <a:solidFill>
                <a:schemeClr val="dk1"/>
              </a:solidFill>
            </a:endParaRPr>
          </a:p>
        </p:txBody>
      </p:sp>
      <p:sp>
        <p:nvSpPr>
          <p:cNvPr id="181" name="Google Shape;181;p24"/>
          <p:cNvSpPr/>
          <p:nvPr/>
        </p:nvSpPr>
        <p:spPr>
          <a:xfrm>
            <a:off x="1987400" y="1529675"/>
            <a:ext cx="5082000" cy="379800"/>
          </a:xfrm>
          <a:prstGeom prst="roundRect">
            <a:avLst>
              <a:gd fmla="val 16667" name="adj"/>
            </a:avLst>
          </a:prstGeom>
          <a:solidFill>
            <a:srgbClr val="75C5B1">
              <a:alpha val="1518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What if we use a smaller batch size of 32?</a:t>
            </a:r>
            <a:endParaRPr/>
          </a:p>
        </p:txBody>
      </p:sp>
      <p:sp>
        <p:nvSpPr>
          <p:cNvPr id="182" name="Google Shape;182;p24"/>
          <p:cNvSpPr txBox="1"/>
          <p:nvPr/>
        </p:nvSpPr>
        <p:spPr>
          <a:xfrm>
            <a:off x="432625" y="2083800"/>
            <a:ext cx="3619800" cy="17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DEFAULT BATCH SIZE OF 256</a:t>
            </a:r>
            <a:endParaRPr sz="1500" u="sng">
              <a:solidFill>
                <a:schemeClr val="dk1"/>
              </a:solidFill>
            </a:endParaRPr>
          </a:p>
          <a:p>
            <a:pPr indent="-323850" lvl="0" marL="457200" rtl="0" algn="l">
              <a:spcBef>
                <a:spcPts val="1000"/>
              </a:spcBef>
              <a:spcAft>
                <a:spcPts val="0"/>
              </a:spcAft>
              <a:buClr>
                <a:schemeClr val="dk1"/>
              </a:buClr>
              <a:buSzPts val="1500"/>
              <a:buChar char="●"/>
            </a:pPr>
            <a:r>
              <a:rPr lang="es" sz="1500">
                <a:solidFill>
                  <a:schemeClr val="dk1"/>
                </a:solidFill>
              </a:rPr>
              <a:t>Epoch until stop: </a:t>
            </a:r>
            <a:r>
              <a:rPr b="1" lang="es" sz="1500">
                <a:solidFill>
                  <a:schemeClr val="dk1"/>
                </a:solidFill>
              </a:rPr>
              <a:t>145</a:t>
            </a:r>
            <a:endParaRPr b="1" sz="1500">
              <a:solidFill>
                <a:schemeClr val="dk1"/>
              </a:solidFill>
            </a:endParaRPr>
          </a:p>
          <a:p>
            <a:pPr indent="-323850" lvl="0" marL="457200" rtl="0" algn="l">
              <a:spcBef>
                <a:spcPts val="0"/>
              </a:spcBef>
              <a:spcAft>
                <a:spcPts val="0"/>
              </a:spcAft>
              <a:buClr>
                <a:schemeClr val="dk1"/>
              </a:buClr>
              <a:buSzPts val="1500"/>
              <a:buChar char="●"/>
            </a:pPr>
            <a:r>
              <a:rPr lang="es" sz="1500">
                <a:solidFill>
                  <a:schemeClr val="dk1"/>
                </a:solidFill>
              </a:rPr>
              <a:t>Avg Test Accuracy: </a:t>
            </a:r>
            <a:r>
              <a:rPr b="1" lang="es" sz="1500">
                <a:solidFill>
                  <a:schemeClr val="dk1"/>
                </a:solidFill>
              </a:rPr>
              <a:t>0.5559</a:t>
            </a:r>
            <a:endParaRPr b="1" sz="1500">
              <a:solidFill>
                <a:schemeClr val="dk1"/>
              </a:solidFill>
            </a:endParaRPr>
          </a:p>
          <a:p>
            <a:pPr indent="0" lvl="0" marL="0" rtl="0" algn="l">
              <a:spcBef>
                <a:spcPts val="1000"/>
              </a:spcBef>
              <a:spcAft>
                <a:spcPts val="0"/>
              </a:spcAft>
              <a:buNone/>
            </a:pPr>
            <a:r>
              <a:t/>
            </a:r>
            <a:endParaRPr sz="1500">
              <a:solidFill>
                <a:schemeClr val="dk1"/>
              </a:solidFill>
            </a:endParaRPr>
          </a:p>
          <a:p>
            <a:pPr indent="0" lvl="0" marL="1371600" rtl="0" algn="l">
              <a:spcBef>
                <a:spcPts val="1000"/>
              </a:spcBef>
              <a:spcAft>
                <a:spcPts val="0"/>
              </a:spcAft>
              <a:buNone/>
            </a:pPr>
            <a:br>
              <a:rPr lang="es" sz="1500" u="sng">
                <a:solidFill>
                  <a:schemeClr val="dk1"/>
                </a:solidFill>
              </a:rPr>
            </a:br>
            <a:r>
              <a:rPr lang="es" sz="1500">
                <a:solidFill>
                  <a:schemeClr val="dk1"/>
                </a:solidFill>
              </a:rPr>
              <a:t>   </a:t>
            </a:r>
            <a:r>
              <a:rPr lang="es" sz="2700">
                <a:solidFill>
                  <a:schemeClr val="dk1"/>
                </a:solidFill>
              </a:rPr>
              <a:t>✅</a:t>
            </a:r>
            <a:endParaRPr sz="2700">
              <a:solidFill>
                <a:schemeClr val="dk1"/>
              </a:solidFill>
            </a:endParaRPr>
          </a:p>
          <a:p>
            <a:pPr indent="0" lvl="0" marL="0" rtl="0" algn="l">
              <a:spcBef>
                <a:spcPts val="1000"/>
              </a:spcBef>
              <a:spcAft>
                <a:spcPts val="0"/>
              </a:spcAft>
              <a:buNone/>
            </a:pPr>
            <a:r>
              <a:t/>
            </a:r>
            <a:endParaRPr sz="1500" u="sng">
              <a:solidFill>
                <a:schemeClr val="dk1"/>
              </a:solidFill>
            </a:endParaRPr>
          </a:p>
          <a:p>
            <a:pPr indent="0" lvl="0" marL="0" rtl="0" algn="l">
              <a:spcBef>
                <a:spcPts val="1000"/>
              </a:spcBef>
              <a:spcAft>
                <a:spcPts val="1000"/>
              </a:spcAft>
              <a:buNone/>
            </a:pPr>
            <a:r>
              <a:t/>
            </a:r>
            <a:endParaRPr sz="1500">
              <a:solidFill>
                <a:schemeClr val="dk1"/>
              </a:solidFill>
            </a:endParaRPr>
          </a:p>
        </p:txBody>
      </p:sp>
      <p:sp>
        <p:nvSpPr>
          <p:cNvPr id="183" name="Google Shape;183;p24"/>
          <p:cNvSpPr txBox="1"/>
          <p:nvPr/>
        </p:nvSpPr>
        <p:spPr>
          <a:xfrm>
            <a:off x="4982000" y="2083800"/>
            <a:ext cx="3619800" cy="17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BATCH SIZE OF 32</a:t>
            </a:r>
            <a:endParaRPr sz="1500" u="sng">
              <a:solidFill>
                <a:schemeClr val="dk1"/>
              </a:solidFill>
            </a:endParaRPr>
          </a:p>
          <a:p>
            <a:pPr indent="-323850" lvl="0" marL="457200" rtl="0" algn="l">
              <a:spcBef>
                <a:spcPts val="1000"/>
              </a:spcBef>
              <a:spcAft>
                <a:spcPts val="0"/>
              </a:spcAft>
              <a:buClr>
                <a:schemeClr val="dk1"/>
              </a:buClr>
              <a:buSzPts val="1500"/>
              <a:buChar char="●"/>
            </a:pPr>
            <a:r>
              <a:rPr lang="es" sz="1500">
                <a:solidFill>
                  <a:schemeClr val="dk1"/>
                </a:solidFill>
              </a:rPr>
              <a:t>Epoch until stop: </a:t>
            </a:r>
            <a:r>
              <a:rPr b="1" lang="es" sz="1500">
                <a:solidFill>
                  <a:schemeClr val="dk1"/>
                </a:solidFill>
              </a:rPr>
              <a:t>77</a:t>
            </a:r>
            <a:endParaRPr b="1" sz="1500">
              <a:solidFill>
                <a:schemeClr val="dk1"/>
              </a:solidFill>
            </a:endParaRPr>
          </a:p>
          <a:p>
            <a:pPr indent="-323850" lvl="0" marL="457200" rtl="0" algn="l">
              <a:spcBef>
                <a:spcPts val="0"/>
              </a:spcBef>
              <a:spcAft>
                <a:spcPts val="0"/>
              </a:spcAft>
              <a:buClr>
                <a:schemeClr val="dk1"/>
              </a:buClr>
              <a:buSzPts val="1500"/>
              <a:buChar char="●"/>
            </a:pPr>
            <a:r>
              <a:rPr lang="es" sz="1500">
                <a:solidFill>
                  <a:schemeClr val="dk1"/>
                </a:solidFill>
              </a:rPr>
              <a:t>Avg Test Accuracy: </a:t>
            </a:r>
            <a:r>
              <a:rPr b="1" lang="es" sz="1500">
                <a:solidFill>
                  <a:schemeClr val="dk1"/>
                </a:solidFill>
              </a:rPr>
              <a:t>0.2906</a:t>
            </a:r>
            <a:endParaRPr sz="1500" u="sng">
              <a:solidFill>
                <a:schemeClr val="dk1"/>
              </a:solidFill>
            </a:endParaRPr>
          </a:p>
          <a:p>
            <a:pPr indent="0" lvl="0" marL="0" rtl="0" algn="l">
              <a:spcBef>
                <a:spcPts val="1000"/>
              </a:spcBef>
              <a:spcAft>
                <a:spcPts val="0"/>
              </a:spcAft>
              <a:buNone/>
            </a:pPr>
            <a:r>
              <a:t/>
            </a:r>
            <a:endParaRPr sz="1500" u="sng">
              <a:solidFill>
                <a:schemeClr val="dk1"/>
              </a:solidFill>
            </a:endParaRPr>
          </a:p>
          <a:p>
            <a:pPr indent="0" lvl="0" marL="1371600" rtl="0" algn="l">
              <a:spcBef>
                <a:spcPts val="1000"/>
              </a:spcBef>
              <a:spcAft>
                <a:spcPts val="0"/>
              </a:spcAft>
              <a:buClr>
                <a:schemeClr val="dk1"/>
              </a:buClr>
              <a:buSzPts val="1100"/>
              <a:buFont typeface="Arial"/>
              <a:buNone/>
            </a:pPr>
            <a:br>
              <a:rPr lang="es" sz="1500" u="sng">
                <a:solidFill>
                  <a:schemeClr val="dk1"/>
                </a:solidFill>
              </a:rPr>
            </a:br>
            <a:r>
              <a:rPr lang="es" sz="2700">
                <a:solidFill>
                  <a:schemeClr val="dk1"/>
                </a:solidFill>
              </a:rPr>
              <a:t>❌</a:t>
            </a:r>
            <a:endParaRPr sz="1500" u="sng">
              <a:solidFill>
                <a:schemeClr val="dk1"/>
              </a:solidFill>
            </a:endParaRPr>
          </a:p>
          <a:p>
            <a:pPr indent="0" lvl="0" marL="0" rtl="0" algn="l">
              <a:spcBef>
                <a:spcPts val="1000"/>
              </a:spcBef>
              <a:spcAft>
                <a:spcPts val="0"/>
              </a:spcAft>
              <a:buNone/>
            </a:pPr>
            <a:r>
              <a:t/>
            </a:r>
            <a:endParaRPr sz="1500" u="sng">
              <a:solidFill>
                <a:schemeClr val="dk1"/>
              </a:solidFill>
            </a:endParaRPr>
          </a:p>
          <a:p>
            <a:pPr indent="0" lvl="0" marL="0" rtl="0" algn="l">
              <a:spcBef>
                <a:spcPts val="1000"/>
              </a:spcBef>
              <a:spcAft>
                <a:spcPts val="1000"/>
              </a:spcAft>
              <a:buNone/>
            </a:pPr>
            <a:r>
              <a:t/>
            </a:r>
            <a:endParaRPr sz="1500">
              <a:solidFill>
                <a:schemeClr val="dk1"/>
              </a:solidFill>
            </a:endParaRPr>
          </a:p>
        </p:txBody>
      </p:sp>
      <p:cxnSp>
        <p:nvCxnSpPr>
          <p:cNvPr id="184" name="Google Shape;184;p24"/>
          <p:cNvCxnSpPr/>
          <p:nvPr/>
        </p:nvCxnSpPr>
        <p:spPr>
          <a:xfrm flipH="1">
            <a:off x="4455575" y="2166225"/>
            <a:ext cx="6000" cy="1478400"/>
          </a:xfrm>
          <a:prstGeom prst="straightConnector1">
            <a:avLst/>
          </a:prstGeom>
          <a:noFill/>
          <a:ln cap="flat" cmpd="sng" w="9525">
            <a:solidFill>
              <a:schemeClr val="dk1"/>
            </a:solidFill>
            <a:prstDash val="dash"/>
            <a:round/>
            <a:headEnd len="med" w="med" type="none"/>
            <a:tailEnd len="med" w="med" type="none"/>
          </a:ln>
        </p:spPr>
      </p:cxnSp>
      <p:sp>
        <p:nvSpPr>
          <p:cNvPr id="185" name="Google Shape;185;p24"/>
          <p:cNvSpPr/>
          <p:nvPr/>
        </p:nvSpPr>
        <p:spPr>
          <a:xfrm>
            <a:off x="558775" y="3208200"/>
            <a:ext cx="2983200" cy="379800"/>
          </a:xfrm>
          <a:prstGeom prst="roundRect">
            <a:avLst>
              <a:gd fmla="val 16667" name="adj"/>
            </a:avLst>
          </a:prstGeom>
          <a:solidFill>
            <a:srgbClr val="C9DAF8">
              <a:alpha val="56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TRAINING TIME: 1h 13min</a:t>
            </a:r>
            <a:endParaRPr b="1"/>
          </a:p>
        </p:txBody>
      </p:sp>
      <p:sp>
        <p:nvSpPr>
          <p:cNvPr id="186" name="Google Shape;186;p24"/>
          <p:cNvSpPr/>
          <p:nvPr/>
        </p:nvSpPr>
        <p:spPr>
          <a:xfrm>
            <a:off x="5115500" y="3208200"/>
            <a:ext cx="2983200" cy="379800"/>
          </a:xfrm>
          <a:prstGeom prst="roundRect">
            <a:avLst>
              <a:gd fmla="val 16667" name="adj"/>
            </a:avLst>
          </a:prstGeom>
          <a:solidFill>
            <a:srgbClr val="D9D2E9">
              <a:alpha val="6078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TRAINING TIME: 37min</a:t>
            </a:r>
            <a:endParaRPr b="1"/>
          </a:p>
        </p:txBody>
      </p:sp>
      <p:sp>
        <p:nvSpPr>
          <p:cNvPr id="187" name="Google Shape;187;p24"/>
          <p:cNvSpPr txBox="1"/>
          <p:nvPr/>
        </p:nvSpPr>
        <p:spPr>
          <a:xfrm>
            <a:off x="381650" y="4158125"/>
            <a:ext cx="82935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500">
                <a:solidFill>
                  <a:schemeClr val="dk1"/>
                </a:solidFill>
              </a:rPr>
              <a:t>Thus, even though our early stop criteria triggers much faster in advance with a low batch_size, the model has not been able to generalize at all, at the cost of having a big leap in accuracy.</a:t>
            </a:r>
            <a:endParaRPr b="1" i="1" sz="15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b. Image only classifier</a:t>
            </a:r>
            <a:endParaRPr/>
          </a:p>
        </p:txBody>
      </p:sp>
      <p:sp>
        <p:nvSpPr>
          <p:cNvPr id="193" name="Google Shape;193;p25"/>
          <p:cNvSpPr txBox="1"/>
          <p:nvPr/>
        </p:nvSpPr>
        <p:spPr>
          <a:xfrm>
            <a:off x="381650" y="580600"/>
            <a:ext cx="8385900" cy="407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In terms of evaluation, we used the `</a:t>
            </a:r>
            <a:r>
              <a:rPr lang="es" sz="1500">
                <a:solidFill>
                  <a:schemeClr val="dk1"/>
                </a:solidFill>
                <a:latin typeface="Consolas"/>
                <a:ea typeface="Consolas"/>
                <a:cs typeface="Consolas"/>
                <a:sym typeface="Consolas"/>
              </a:rPr>
              <a:t>evaluate.py</a:t>
            </a:r>
            <a:r>
              <a:rPr lang="es" sz="1500">
                <a:solidFill>
                  <a:schemeClr val="dk1"/>
                </a:solidFill>
              </a:rPr>
              <a:t>` script to assess the performance of the model. This script calculates the global average accuracy as well as category-specific accuracies based on age, gender, and ethnicity. </a:t>
            </a:r>
            <a:r>
              <a:rPr i="1" lang="es" sz="1500">
                <a:solidFill>
                  <a:srgbClr val="666666"/>
                </a:solidFill>
              </a:rPr>
              <a:t>(We indicate with a dash line better than chance)</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l">
              <a:spcBef>
                <a:spcPts val="1000"/>
              </a:spcBef>
              <a:spcAft>
                <a:spcPts val="0"/>
              </a:spcAft>
              <a:buNone/>
            </a:pPr>
            <a:r>
              <a:t/>
            </a:r>
            <a:endParaRPr i="1" sz="1500">
              <a:solidFill>
                <a:srgbClr val="666666"/>
              </a:solidFill>
            </a:endParaRPr>
          </a:p>
          <a:p>
            <a:pPr indent="0" lvl="0" marL="0" rtl="0" algn="just">
              <a:spcBef>
                <a:spcPts val="1000"/>
              </a:spcBef>
              <a:spcAft>
                <a:spcPts val="1000"/>
              </a:spcAft>
              <a:buNone/>
            </a:pPr>
            <a:r>
              <a:rPr lang="es" sz="1500">
                <a:solidFill>
                  <a:schemeClr val="dk1"/>
                </a:solidFill>
              </a:rPr>
              <a:t>Also, we obtain a mean age bias of </a:t>
            </a:r>
            <a:r>
              <a:rPr b="1" lang="es" sz="1500">
                <a:solidFill>
                  <a:schemeClr val="dk1"/>
                </a:solidFill>
              </a:rPr>
              <a:t>0.12</a:t>
            </a:r>
            <a:r>
              <a:rPr lang="es" sz="1500">
                <a:solidFill>
                  <a:schemeClr val="dk1"/>
                </a:solidFill>
              </a:rPr>
              <a:t> which might indicate some discrepancy on the fairness of the classifications </a:t>
            </a:r>
            <a:r>
              <a:rPr lang="es" sz="1500">
                <a:solidFill>
                  <a:schemeClr val="dk1"/>
                </a:solidFill>
              </a:rPr>
              <a:t>results, more precisely we obtain 0.3305 of bias for Caucasian, which is explained by the vast difference in frequencies of samples w.r.t. other ethnicities.</a:t>
            </a:r>
            <a:endParaRPr sz="1500">
              <a:solidFill>
                <a:schemeClr val="dk1"/>
              </a:solidFill>
            </a:endParaRPr>
          </a:p>
        </p:txBody>
      </p:sp>
      <p:sp>
        <p:nvSpPr>
          <p:cNvPr id="194" name="Google Shape;194;p25"/>
          <p:cNvSpPr txBox="1"/>
          <p:nvPr/>
        </p:nvSpPr>
        <p:spPr>
          <a:xfrm>
            <a:off x="381650" y="1539950"/>
            <a:ext cx="35298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AGE CLASSIFICATION ACCURACIES</a:t>
            </a:r>
            <a:endParaRPr sz="1500" u="sng">
              <a:solidFill>
                <a:schemeClr val="dk1"/>
              </a:solidFill>
            </a:endParaRPr>
          </a:p>
        </p:txBody>
      </p:sp>
      <p:sp>
        <p:nvSpPr>
          <p:cNvPr id="195" name="Google Shape;195;p25"/>
          <p:cNvSpPr txBox="1"/>
          <p:nvPr/>
        </p:nvSpPr>
        <p:spPr>
          <a:xfrm>
            <a:off x="4337363" y="1539950"/>
            <a:ext cx="19044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ACC BY GENDER</a:t>
            </a:r>
            <a:endParaRPr sz="1500" u="sng">
              <a:solidFill>
                <a:schemeClr val="dk1"/>
              </a:solidFill>
            </a:endParaRPr>
          </a:p>
        </p:txBody>
      </p:sp>
      <p:sp>
        <p:nvSpPr>
          <p:cNvPr id="196" name="Google Shape;196;p25"/>
          <p:cNvSpPr txBox="1"/>
          <p:nvPr/>
        </p:nvSpPr>
        <p:spPr>
          <a:xfrm>
            <a:off x="6849625" y="1539950"/>
            <a:ext cx="22053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u="sng">
                <a:solidFill>
                  <a:schemeClr val="dk1"/>
                </a:solidFill>
              </a:rPr>
              <a:t>ACC </a:t>
            </a:r>
            <a:r>
              <a:rPr lang="es" sz="1500" u="sng">
                <a:solidFill>
                  <a:schemeClr val="dk1"/>
                </a:solidFill>
              </a:rPr>
              <a:t>BY ETHNICITIES</a:t>
            </a:r>
            <a:endParaRPr sz="1500" u="sng">
              <a:solidFill>
                <a:schemeClr val="dk1"/>
              </a:solidFill>
            </a:endParaRPr>
          </a:p>
        </p:txBody>
      </p:sp>
      <p:pic>
        <p:nvPicPr>
          <p:cNvPr id="197" name="Google Shape;197;p25"/>
          <p:cNvPicPr preferRelativeResize="0"/>
          <p:nvPr/>
        </p:nvPicPr>
        <p:blipFill>
          <a:blip r:embed="rId3">
            <a:alphaModFix/>
          </a:blip>
          <a:stretch>
            <a:fillRect/>
          </a:stretch>
        </p:blipFill>
        <p:spPr>
          <a:xfrm>
            <a:off x="381650" y="1911601"/>
            <a:ext cx="3363176" cy="1866450"/>
          </a:xfrm>
          <a:prstGeom prst="rect">
            <a:avLst/>
          </a:prstGeom>
          <a:noFill/>
          <a:ln>
            <a:noFill/>
          </a:ln>
        </p:spPr>
      </p:pic>
      <p:pic>
        <p:nvPicPr>
          <p:cNvPr id="198" name="Google Shape;198;p25"/>
          <p:cNvPicPr preferRelativeResize="0"/>
          <p:nvPr/>
        </p:nvPicPr>
        <p:blipFill>
          <a:blip r:embed="rId4">
            <a:alphaModFix/>
          </a:blip>
          <a:stretch>
            <a:fillRect/>
          </a:stretch>
        </p:blipFill>
        <p:spPr>
          <a:xfrm>
            <a:off x="4140137" y="1961925"/>
            <a:ext cx="2205287" cy="1765792"/>
          </a:xfrm>
          <a:prstGeom prst="rect">
            <a:avLst/>
          </a:prstGeom>
          <a:noFill/>
          <a:ln>
            <a:noFill/>
          </a:ln>
        </p:spPr>
      </p:pic>
      <p:pic>
        <p:nvPicPr>
          <p:cNvPr id="199" name="Google Shape;199;p25"/>
          <p:cNvPicPr preferRelativeResize="0"/>
          <p:nvPr/>
        </p:nvPicPr>
        <p:blipFill>
          <a:blip r:embed="rId5">
            <a:alphaModFix/>
          </a:blip>
          <a:stretch>
            <a:fillRect/>
          </a:stretch>
        </p:blipFill>
        <p:spPr>
          <a:xfrm>
            <a:off x="6786322" y="1961926"/>
            <a:ext cx="2205301" cy="1765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c. Define a train strategy.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c. Define a train strategy.</a:t>
            </a:r>
            <a:endParaRPr/>
          </a:p>
        </p:txBody>
      </p:sp>
      <p:sp>
        <p:nvSpPr>
          <p:cNvPr id="210" name="Google Shape;210;p27"/>
          <p:cNvSpPr txBox="1"/>
          <p:nvPr>
            <p:ph idx="1" type="body"/>
          </p:nvPr>
        </p:nvSpPr>
        <p:spPr>
          <a:xfrm>
            <a:off x="330200" y="697800"/>
            <a:ext cx="8483700" cy="13929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Analyzing the task_a results, we have confirmed the </a:t>
            </a:r>
            <a:r>
              <a:rPr b="1" lang="es" sz="1500"/>
              <a:t>big </a:t>
            </a:r>
            <a:r>
              <a:rPr b="1" lang="es" sz="1500"/>
              <a:t>unbalance</a:t>
            </a:r>
            <a:r>
              <a:rPr b="1" lang="es" sz="1500"/>
              <a:t> that our dataset has</a:t>
            </a:r>
            <a:r>
              <a:rPr lang="es" sz="1500"/>
              <a:t>. In order to try to reduce this unbalance </a:t>
            </a:r>
            <a:r>
              <a:rPr b="1" lang="es" sz="1500"/>
              <a:t>without reduce the number of train instances</a:t>
            </a:r>
            <a:r>
              <a:rPr lang="es" sz="1500"/>
              <a:t> that we are using in the training, we have proposed </a:t>
            </a:r>
            <a:r>
              <a:rPr b="1" lang="es" sz="1500"/>
              <a:t>2 different strategies</a:t>
            </a:r>
            <a:r>
              <a:rPr lang="es" sz="1500"/>
              <a:t>:</a:t>
            </a:r>
            <a:endParaRPr sz="1500"/>
          </a:p>
          <a:p>
            <a:pPr indent="-323850" lvl="0" marL="457200" rtl="0" algn="just">
              <a:spcBef>
                <a:spcPts val="360"/>
              </a:spcBef>
              <a:spcAft>
                <a:spcPts val="0"/>
              </a:spcAft>
              <a:buSzPts val="1500"/>
              <a:buChar char="-"/>
            </a:pPr>
            <a:r>
              <a:rPr b="1" lang="es" sz="1500"/>
              <a:t>Data augmentation.</a:t>
            </a:r>
            <a:endParaRPr b="1" sz="1500"/>
          </a:p>
          <a:p>
            <a:pPr indent="-323850" lvl="0" marL="457200" rtl="0" algn="just">
              <a:spcBef>
                <a:spcPts val="0"/>
              </a:spcBef>
              <a:spcAft>
                <a:spcPts val="0"/>
              </a:spcAft>
              <a:buSzPts val="1500"/>
              <a:buChar char="-"/>
            </a:pPr>
            <a:r>
              <a:rPr b="1" lang="es" sz="1500"/>
              <a:t>Custom loss.</a:t>
            </a:r>
            <a:endParaRPr b="1" sz="1500"/>
          </a:p>
        </p:txBody>
      </p:sp>
      <p:sp>
        <p:nvSpPr>
          <p:cNvPr id="211" name="Google Shape;211;p27"/>
          <p:cNvSpPr txBox="1"/>
          <p:nvPr/>
        </p:nvSpPr>
        <p:spPr>
          <a:xfrm>
            <a:off x="3561600" y="1489400"/>
            <a:ext cx="5300700" cy="2710500"/>
          </a:xfrm>
          <a:prstGeom prst="rect">
            <a:avLst/>
          </a:prstGeom>
          <a:solidFill>
            <a:srgbClr val="FFF2CC"/>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solidFill>
                  <a:schemeClr val="accent2"/>
                </a:solidFill>
              </a:rPr>
              <a:t>Data Augmentation:</a:t>
            </a:r>
            <a:endParaRPr b="1" sz="1500">
              <a:solidFill>
                <a:schemeClr val="accent2"/>
              </a:solidFill>
            </a:endParaRPr>
          </a:p>
          <a:p>
            <a:pPr indent="0" lvl="0" marL="0" rtl="0" algn="just">
              <a:spcBef>
                <a:spcPts val="0"/>
              </a:spcBef>
              <a:spcAft>
                <a:spcPts val="0"/>
              </a:spcAft>
              <a:buNone/>
            </a:pPr>
            <a:r>
              <a:rPr lang="es" sz="1500">
                <a:solidFill>
                  <a:schemeClr val="dk1"/>
                </a:solidFill>
              </a:rPr>
              <a:t>In the data augmentation strategy we </a:t>
            </a:r>
            <a:r>
              <a:rPr b="1" lang="es" sz="1500">
                <a:solidFill>
                  <a:schemeClr val="dk1"/>
                </a:solidFill>
              </a:rPr>
              <a:t>only create new images for the classes that have a very low number of training images </a:t>
            </a:r>
            <a:r>
              <a:rPr lang="es" sz="1500">
                <a:solidFill>
                  <a:schemeClr val="dk1"/>
                </a:solidFill>
              </a:rPr>
              <a:t>compared with the other classes. These </a:t>
            </a:r>
            <a:r>
              <a:rPr lang="es" sz="1500">
                <a:solidFill>
                  <a:schemeClr val="dk1"/>
                </a:solidFill>
              </a:rPr>
              <a:t>classes are: </a:t>
            </a:r>
            <a:r>
              <a:rPr b="1" lang="es" sz="1500">
                <a:solidFill>
                  <a:schemeClr val="dk1"/>
                </a:solidFill>
              </a:rPr>
              <a:t>1, 2, 6, 7</a:t>
            </a:r>
            <a:r>
              <a:rPr lang="es" sz="1500">
                <a:solidFill>
                  <a:schemeClr val="dk1"/>
                </a:solidFill>
              </a:rPr>
              <a:t>. </a:t>
            </a:r>
            <a:endParaRPr sz="1500">
              <a:solidFill>
                <a:schemeClr val="dk1"/>
              </a:solidFill>
            </a:endParaRPr>
          </a:p>
          <a:p>
            <a:pPr indent="0" lvl="0" marL="0" rtl="0" algn="just">
              <a:spcBef>
                <a:spcPts val="0"/>
              </a:spcBef>
              <a:spcAft>
                <a:spcPts val="0"/>
              </a:spcAft>
              <a:buNone/>
            </a:pPr>
            <a:r>
              <a:rPr lang="es" sz="1500">
                <a:solidFill>
                  <a:schemeClr val="dk1"/>
                </a:solidFill>
              </a:rPr>
              <a:t>We employ the </a:t>
            </a:r>
            <a:r>
              <a:rPr lang="es" sz="1500">
                <a:solidFill>
                  <a:schemeClr val="accent3"/>
                </a:solidFill>
              </a:rPr>
              <a:t>v2.transformation from PyTorch</a:t>
            </a:r>
            <a:r>
              <a:rPr lang="es" sz="1500">
                <a:solidFill>
                  <a:schemeClr val="dk1"/>
                </a:solidFill>
              </a:rPr>
              <a:t> to create new images based on the ones we already have. We create 2 sets of new train images:</a:t>
            </a:r>
            <a:endParaRPr sz="1500">
              <a:solidFill>
                <a:schemeClr val="dk1"/>
              </a:solidFill>
            </a:endParaRPr>
          </a:p>
          <a:p>
            <a:pPr indent="-323850" lvl="0" marL="457200" rtl="0" algn="just">
              <a:spcBef>
                <a:spcPts val="0"/>
              </a:spcBef>
              <a:spcAft>
                <a:spcPts val="0"/>
              </a:spcAft>
              <a:buClr>
                <a:schemeClr val="dk1"/>
              </a:buClr>
              <a:buSzPts val="1500"/>
              <a:buChar char="-"/>
            </a:pPr>
            <a:r>
              <a:rPr lang="es" sz="1500">
                <a:solidFill>
                  <a:schemeClr val="dk1"/>
                </a:solidFill>
              </a:rPr>
              <a:t>The original images but with </a:t>
            </a:r>
            <a:r>
              <a:rPr b="1" lang="es" sz="1500">
                <a:solidFill>
                  <a:schemeClr val="dk1"/>
                </a:solidFill>
              </a:rPr>
              <a:t>Horizontal Flip</a:t>
            </a:r>
            <a:r>
              <a:rPr lang="es" sz="1500">
                <a:solidFill>
                  <a:schemeClr val="dk1"/>
                </a:solidFill>
              </a:rPr>
              <a:t>.</a:t>
            </a:r>
            <a:endParaRPr sz="1500">
              <a:solidFill>
                <a:schemeClr val="dk1"/>
              </a:solidFill>
            </a:endParaRPr>
          </a:p>
          <a:p>
            <a:pPr indent="-323850" lvl="0" marL="457200" rtl="0" algn="just">
              <a:spcBef>
                <a:spcPts val="0"/>
              </a:spcBef>
              <a:spcAft>
                <a:spcPts val="0"/>
              </a:spcAft>
              <a:buClr>
                <a:schemeClr val="dk1"/>
              </a:buClr>
              <a:buSzPts val="1500"/>
              <a:buChar char="-"/>
            </a:pPr>
            <a:r>
              <a:rPr lang="es" sz="1500">
                <a:solidFill>
                  <a:schemeClr val="dk1"/>
                </a:solidFill>
              </a:rPr>
              <a:t>Images with </a:t>
            </a:r>
            <a:r>
              <a:rPr b="1" lang="es" sz="1500">
                <a:solidFill>
                  <a:schemeClr val="dk1"/>
                </a:solidFill>
              </a:rPr>
              <a:t>Random Horizontal Flip</a:t>
            </a:r>
            <a:r>
              <a:rPr lang="es" sz="1500">
                <a:solidFill>
                  <a:schemeClr val="dk1"/>
                </a:solidFill>
              </a:rPr>
              <a:t> + </a:t>
            </a:r>
            <a:r>
              <a:rPr b="1" lang="es" sz="1500">
                <a:solidFill>
                  <a:schemeClr val="dk1"/>
                </a:solidFill>
              </a:rPr>
              <a:t>Random Rotation(-12º,12º)</a:t>
            </a:r>
            <a:r>
              <a:rPr lang="es" sz="1500">
                <a:solidFill>
                  <a:schemeClr val="dk1"/>
                </a:solidFill>
              </a:rPr>
              <a:t> + </a:t>
            </a:r>
            <a:r>
              <a:rPr b="1" lang="es" sz="1500">
                <a:solidFill>
                  <a:schemeClr val="dk1"/>
                </a:solidFill>
              </a:rPr>
              <a:t>Small change of brightness.</a:t>
            </a:r>
            <a:endParaRPr b="1" sz="1500">
              <a:solidFill>
                <a:schemeClr val="dk1"/>
              </a:solidFill>
            </a:endParaRPr>
          </a:p>
        </p:txBody>
      </p:sp>
      <p:sp>
        <p:nvSpPr>
          <p:cNvPr id="212" name="Google Shape;212;p27"/>
          <p:cNvSpPr txBox="1"/>
          <p:nvPr/>
        </p:nvSpPr>
        <p:spPr>
          <a:xfrm>
            <a:off x="3561600" y="4283175"/>
            <a:ext cx="51783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u="sng">
                <a:solidFill>
                  <a:schemeClr val="dk1"/>
                </a:solidFill>
              </a:rPr>
              <a:t>Number of images in old train set</a:t>
            </a:r>
            <a:r>
              <a:rPr lang="es" sz="1300">
                <a:solidFill>
                  <a:schemeClr val="dk1"/>
                </a:solidFill>
              </a:rPr>
              <a:t>: </a:t>
            </a:r>
            <a:r>
              <a:rPr b="1" lang="es" sz="1300">
                <a:solidFill>
                  <a:schemeClr val="dk1"/>
                </a:solidFill>
              </a:rPr>
              <a:t>6011</a:t>
            </a:r>
            <a:endParaRPr b="1" sz="1300">
              <a:solidFill>
                <a:schemeClr val="dk1"/>
              </a:solidFill>
            </a:endParaRPr>
          </a:p>
          <a:p>
            <a:pPr indent="0" lvl="0" marL="0" rtl="0" algn="l">
              <a:spcBef>
                <a:spcPts val="0"/>
              </a:spcBef>
              <a:spcAft>
                <a:spcPts val="0"/>
              </a:spcAft>
              <a:buNone/>
            </a:pPr>
            <a:r>
              <a:rPr lang="es" sz="1300" u="sng">
                <a:solidFill>
                  <a:schemeClr val="dk1"/>
                </a:solidFill>
              </a:rPr>
              <a:t>Number of images in new train set:</a:t>
            </a:r>
            <a:r>
              <a:rPr lang="es" sz="1300">
                <a:solidFill>
                  <a:schemeClr val="dk1"/>
                </a:solidFill>
              </a:rPr>
              <a:t> 6011+ 457+ 457 = </a:t>
            </a:r>
            <a:r>
              <a:rPr b="1" lang="es" sz="1300">
                <a:solidFill>
                  <a:srgbClr val="FF0000"/>
                </a:solidFill>
              </a:rPr>
              <a:t>6925</a:t>
            </a:r>
            <a:r>
              <a:rPr lang="es" sz="1300">
                <a:solidFill>
                  <a:schemeClr val="dk1"/>
                </a:solidFill>
              </a:rPr>
              <a:t> </a:t>
            </a:r>
            <a:endParaRPr sz="1300">
              <a:solidFill>
                <a:schemeClr val="dk1"/>
              </a:solidFill>
            </a:endParaRPr>
          </a:p>
        </p:txBody>
      </p:sp>
      <p:pic>
        <p:nvPicPr>
          <p:cNvPr id="213" name="Google Shape;213;p27"/>
          <p:cNvPicPr preferRelativeResize="0"/>
          <p:nvPr/>
        </p:nvPicPr>
        <p:blipFill>
          <a:blip r:embed="rId3">
            <a:alphaModFix/>
          </a:blip>
          <a:stretch>
            <a:fillRect/>
          </a:stretch>
        </p:blipFill>
        <p:spPr>
          <a:xfrm>
            <a:off x="330196" y="1961202"/>
            <a:ext cx="3107076" cy="2439401"/>
          </a:xfrm>
          <a:prstGeom prst="rect">
            <a:avLst/>
          </a:prstGeom>
          <a:noFill/>
          <a:ln>
            <a:noFill/>
          </a:ln>
        </p:spPr>
      </p:pic>
      <p:sp>
        <p:nvSpPr>
          <p:cNvPr id="214" name="Google Shape;214;p27"/>
          <p:cNvSpPr/>
          <p:nvPr/>
        </p:nvSpPr>
        <p:spPr>
          <a:xfrm>
            <a:off x="1223400" y="3906300"/>
            <a:ext cx="275100" cy="90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7"/>
          <p:cNvSpPr/>
          <p:nvPr/>
        </p:nvSpPr>
        <p:spPr>
          <a:xfrm>
            <a:off x="1223400" y="3815700"/>
            <a:ext cx="275100" cy="90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7"/>
          <p:cNvSpPr/>
          <p:nvPr/>
        </p:nvSpPr>
        <p:spPr>
          <a:xfrm>
            <a:off x="2635325" y="3827500"/>
            <a:ext cx="275100" cy="128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7"/>
          <p:cNvSpPr/>
          <p:nvPr/>
        </p:nvSpPr>
        <p:spPr>
          <a:xfrm>
            <a:off x="2635325" y="3698800"/>
            <a:ext cx="275100" cy="128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7"/>
          <p:cNvSpPr/>
          <p:nvPr/>
        </p:nvSpPr>
        <p:spPr>
          <a:xfrm>
            <a:off x="2988600" y="4027875"/>
            <a:ext cx="275100" cy="30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7"/>
          <p:cNvSpPr/>
          <p:nvPr/>
        </p:nvSpPr>
        <p:spPr>
          <a:xfrm>
            <a:off x="2988600" y="3996900"/>
            <a:ext cx="275100" cy="30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7"/>
          <p:cNvSpPr/>
          <p:nvPr/>
        </p:nvSpPr>
        <p:spPr>
          <a:xfrm>
            <a:off x="878075" y="4078291"/>
            <a:ext cx="275100" cy="6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7"/>
          <p:cNvSpPr/>
          <p:nvPr/>
        </p:nvSpPr>
        <p:spPr>
          <a:xfrm>
            <a:off x="878075" y="4071290"/>
            <a:ext cx="275100" cy="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7"/>
          <p:cNvSpPr/>
          <p:nvPr/>
        </p:nvSpPr>
        <p:spPr>
          <a:xfrm>
            <a:off x="712325" y="3663275"/>
            <a:ext cx="971400" cy="619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7"/>
          <p:cNvSpPr/>
          <p:nvPr/>
        </p:nvSpPr>
        <p:spPr>
          <a:xfrm>
            <a:off x="2465875" y="3641700"/>
            <a:ext cx="971400" cy="619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7"/>
          <p:cNvSpPr txBox="1"/>
          <p:nvPr/>
        </p:nvSpPr>
        <p:spPr>
          <a:xfrm>
            <a:off x="444025" y="4377075"/>
            <a:ext cx="3057900" cy="479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chemeClr val="dk1"/>
                </a:solidFill>
              </a:rPr>
              <a:t>Original images:</a:t>
            </a:r>
            <a:endParaRPr sz="800">
              <a:solidFill>
                <a:schemeClr val="dk1"/>
              </a:solidFill>
            </a:endParaRPr>
          </a:p>
          <a:p>
            <a:pPr indent="0" lvl="0" marL="0" rtl="0" algn="l">
              <a:spcBef>
                <a:spcPts val="0"/>
              </a:spcBef>
              <a:spcAft>
                <a:spcPts val="0"/>
              </a:spcAft>
              <a:buNone/>
            </a:pPr>
            <a:r>
              <a:rPr lang="es" sz="800">
                <a:solidFill>
                  <a:schemeClr val="dk1"/>
                </a:solidFill>
              </a:rPr>
              <a:t>Horizontal Flip Images:</a:t>
            </a:r>
            <a:endParaRPr sz="800">
              <a:solidFill>
                <a:schemeClr val="dk1"/>
              </a:solidFill>
            </a:endParaRPr>
          </a:p>
          <a:p>
            <a:pPr indent="0" lvl="0" marL="0" rtl="0" algn="l">
              <a:spcBef>
                <a:spcPts val="0"/>
              </a:spcBef>
              <a:spcAft>
                <a:spcPts val="0"/>
              </a:spcAft>
              <a:buNone/>
            </a:pPr>
            <a:r>
              <a:rPr lang="es" sz="800">
                <a:solidFill>
                  <a:schemeClr val="dk1"/>
                </a:solidFill>
              </a:rPr>
              <a:t>Mixed Transformation images:</a:t>
            </a:r>
            <a:endParaRPr sz="800">
              <a:solidFill>
                <a:schemeClr val="dk1"/>
              </a:solidFill>
            </a:endParaRPr>
          </a:p>
        </p:txBody>
      </p:sp>
      <p:sp>
        <p:nvSpPr>
          <p:cNvPr id="225" name="Google Shape;225;p27"/>
          <p:cNvSpPr/>
          <p:nvPr/>
        </p:nvSpPr>
        <p:spPr>
          <a:xfrm>
            <a:off x="1301100" y="4468025"/>
            <a:ext cx="119700" cy="1287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27"/>
          <p:cNvSpPr/>
          <p:nvPr/>
        </p:nvSpPr>
        <p:spPr>
          <a:xfrm>
            <a:off x="1607100" y="4596725"/>
            <a:ext cx="119700" cy="1287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7"/>
          <p:cNvSpPr/>
          <p:nvPr/>
        </p:nvSpPr>
        <p:spPr>
          <a:xfrm>
            <a:off x="1913125" y="4703800"/>
            <a:ext cx="119700" cy="128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8"/>
          <p:cNvPicPr preferRelativeResize="0"/>
          <p:nvPr/>
        </p:nvPicPr>
        <p:blipFill>
          <a:blip r:embed="rId3">
            <a:alphaModFix/>
          </a:blip>
          <a:stretch>
            <a:fillRect/>
          </a:stretch>
        </p:blipFill>
        <p:spPr>
          <a:xfrm>
            <a:off x="4876700" y="953163"/>
            <a:ext cx="3872399" cy="1229457"/>
          </a:xfrm>
          <a:prstGeom prst="rect">
            <a:avLst/>
          </a:prstGeom>
          <a:noFill/>
          <a:ln>
            <a:noFill/>
          </a:ln>
        </p:spPr>
      </p:pic>
      <p:sp>
        <p:nvSpPr>
          <p:cNvPr id="233" name="Google Shape;233;p2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c. Define a train strategy.</a:t>
            </a:r>
            <a:endParaRPr/>
          </a:p>
        </p:txBody>
      </p:sp>
      <p:sp>
        <p:nvSpPr>
          <p:cNvPr id="234" name="Google Shape;234;p28"/>
          <p:cNvSpPr txBox="1"/>
          <p:nvPr/>
        </p:nvSpPr>
        <p:spPr>
          <a:xfrm>
            <a:off x="397800" y="573550"/>
            <a:ext cx="36192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700" u="sng">
                <a:solidFill>
                  <a:schemeClr val="dk1"/>
                </a:solidFill>
              </a:rPr>
              <a:t>First new test set</a:t>
            </a:r>
            <a:r>
              <a:rPr b="1" lang="es" sz="1700">
                <a:solidFill>
                  <a:schemeClr val="dk1"/>
                </a:solidFill>
              </a:rPr>
              <a:t>: </a:t>
            </a:r>
            <a:r>
              <a:rPr lang="es" sz="1700">
                <a:solidFill>
                  <a:schemeClr val="dk1"/>
                </a:solidFill>
              </a:rPr>
              <a:t>(457 images)</a:t>
            </a:r>
            <a:endParaRPr sz="1700">
              <a:solidFill>
                <a:schemeClr val="dk1"/>
              </a:solidFill>
            </a:endParaRPr>
          </a:p>
        </p:txBody>
      </p:sp>
      <p:pic>
        <p:nvPicPr>
          <p:cNvPr id="235" name="Google Shape;235;p28"/>
          <p:cNvPicPr preferRelativeResize="0"/>
          <p:nvPr/>
        </p:nvPicPr>
        <p:blipFill>
          <a:blip r:embed="rId4">
            <a:alphaModFix/>
          </a:blip>
          <a:stretch>
            <a:fillRect/>
          </a:stretch>
        </p:blipFill>
        <p:spPr>
          <a:xfrm>
            <a:off x="330200" y="953424"/>
            <a:ext cx="3686724" cy="904050"/>
          </a:xfrm>
          <a:prstGeom prst="rect">
            <a:avLst/>
          </a:prstGeom>
          <a:noFill/>
          <a:ln>
            <a:noFill/>
          </a:ln>
        </p:spPr>
      </p:pic>
      <p:sp>
        <p:nvSpPr>
          <p:cNvPr id="236" name="Google Shape;236;p28"/>
          <p:cNvSpPr/>
          <p:nvPr/>
        </p:nvSpPr>
        <p:spPr>
          <a:xfrm>
            <a:off x="397800" y="1452400"/>
            <a:ext cx="1794600" cy="147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7" name="Google Shape;237;p28"/>
          <p:cNvPicPr preferRelativeResize="0"/>
          <p:nvPr/>
        </p:nvPicPr>
        <p:blipFill rotWithShape="1">
          <a:blip r:embed="rId5">
            <a:alphaModFix/>
          </a:blip>
          <a:srcRect b="24137" l="10997" r="7662" t="16774"/>
          <a:stretch/>
        </p:blipFill>
        <p:spPr>
          <a:xfrm>
            <a:off x="681725" y="1898250"/>
            <a:ext cx="3083374" cy="1679850"/>
          </a:xfrm>
          <a:prstGeom prst="rect">
            <a:avLst/>
          </a:prstGeom>
          <a:noFill/>
          <a:ln>
            <a:noFill/>
          </a:ln>
        </p:spPr>
      </p:pic>
      <p:sp>
        <p:nvSpPr>
          <p:cNvPr id="238" name="Google Shape;238;p28"/>
          <p:cNvSpPr txBox="1"/>
          <p:nvPr/>
        </p:nvSpPr>
        <p:spPr>
          <a:xfrm>
            <a:off x="172200" y="3578100"/>
            <a:ext cx="4070400" cy="1287900"/>
          </a:xfrm>
          <a:prstGeom prst="rect">
            <a:avLst/>
          </a:prstGeom>
          <a:solidFill>
            <a:srgbClr val="D9EAD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As we can see, in this new set of images we only apply an horizontal flip. The change of color in the transformed image is due to the </a:t>
            </a:r>
            <a:r>
              <a:rPr lang="es" sz="1200">
                <a:solidFill>
                  <a:schemeClr val="dk1"/>
                </a:solidFill>
              </a:rPr>
              <a:t>representation</a:t>
            </a:r>
            <a:r>
              <a:rPr lang="es" sz="1200">
                <a:solidFill>
                  <a:schemeClr val="dk1"/>
                </a:solidFill>
              </a:rPr>
              <a:t> after  the normalization step, but there is not any color change in this group of images. </a:t>
            </a:r>
            <a:r>
              <a:rPr b="1" lang="es" sz="1200">
                <a:solidFill>
                  <a:schemeClr val="dk1"/>
                </a:solidFill>
              </a:rPr>
              <a:t>Our main goal is to increase the </a:t>
            </a:r>
            <a:r>
              <a:rPr b="1" lang="es" sz="1200">
                <a:solidFill>
                  <a:schemeClr val="dk1"/>
                </a:solidFill>
              </a:rPr>
              <a:t>smallest</a:t>
            </a:r>
            <a:r>
              <a:rPr b="1" lang="es" sz="1200">
                <a:solidFill>
                  <a:schemeClr val="dk1"/>
                </a:solidFill>
              </a:rPr>
              <a:t> train sets but trying to avoid </a:t>
            </a:r>
            <a:r>
              <a:rPr b="1" lang="es" sz="1200">
                <a:solidFill>
                  <a:schemeClr val="dk1"/>
                </a:solidFill>
              </a:rPr>
              <a:t>the</a:t>
            </a:r>
            <a:r>
              <a:rPr b="1" lang="es" sz="1200">
                <a:solidFill>
                  <a:schemeClr val="dk1"/>
                </a:solidFill>
              </a:rPr>
              <a:t> overfitting</a:t>
            </a:r>
            <a:r>
              <a:rPr lang="es" sz="1200">
                <a:solidFill>
                  <a:schemeClr val="dk1"/>
                </a:solidFill>
              </a:rPr>
              <a:t>.</a:t>
            </a:r>
            <a:endParaRPr sz="1200">
              <a:solidFill>
                <a:schemeClr val="dk1"/>
              </a:solidFill>
            </a:endParaRPr>
          </a:p>
        </p:txBody>
      </p:sp>
      <p:pic>
        <p:nvPicPr>
          <p:cNvPr id="239" name="Google Shape;239;p28"/>
          <p:cNvPicPr preferRelativeResize="0"/>
          <p:nvPr/>
        </p:nvPicPr>
        <p:blipFill rotWithShape="1">
          <a:blip r:embed="rId6">
            <a:alphaModFix/>
          </a:blip>
          <a:srcRect b="23703" l="9241" r="5427" t="15921"/>
          <a:stretch/>
        </p:blipFill>
        <p:spPr>
          <a:xfrm>
            <a:off x="5170400" y="2182350"/>
            <a:ext cx="3165582" cy="1679850"/>
          </a:xfrm>
          <a:prstGeom prst="rect">
            <a:avLst/>
          </a:prstGeom>
          <a:noFill/>
          <a:ln>
            <a:noFill/>
          </a:ln>
        </p:spPr>
      </p:pic>
      <p:sp>
        <p:nvSpPr>
          <p:cNvPr id="240" name="Google Shape;240;p28"/>
          <p:cNvSpPr txBox="1"/>
          <p:nvPr/>
        </p:nvSpPr>
        <p:spPr>
          <a:xfrm>
            <a:off x="4999101" y="573550"/>
            <a:ext cx="38724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700" u="sng">
                <a:solidFill>
                  <a:schemeClr val="dk1"/>
                </a:solidFill>
              </a:rPr>
              <a:t>Second </a:t>
            </a:r>
            <a:r>
              <a:rPr b="1" lang="es" sz="1700" u="sng">
                <a:solidFill>
                  <a:schemeClr val="dk1"/>
                </a:solidFill>
              </a:rPr>
              <a:t>new test set</a:t>
            </a:r>
            <a:r>
              <a:rPr b="1" lang="es" sz="1700">
                <a:solidFill>
                  <a:schemeClr val="dk1"/>
                </a:solidFill>
              </a:rPr>
              <a:t>: </a:t>
            </a:r>
            <a:r>
              <a:rPr lang="es" sz="1700">
                <a:solidFill>
                  <a:schemeClr val="dk1"/>
                </a:solidFill>
              </a:rPr>
              <a:t>(457 images)</a:t>
            </a:r>
            <a:endParaRPr sz="1700">
              <a:solidFill>
                <a:schemeClr val="dk1"/>
              </a:solidFill>
            </a:endParaRPr>
          </a:p>
        </p:txBody>
      </p:sp>
      <p:sp>
        <p:nvSpPr>
          <p:cNvPr id="241" name="Google Shape;241;p28"/>
          <p:cNvSpPr/>
          <p:nvPr/>
        </p:nvSpPr>
        <p:spPr>
          <a:xfrm>
            <a:off x="5096375" y="1752700"/>
            <a:ext cx="2489400" cy="147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8"/>
          <p:cNvSpPr/>
          <p:nvPr/>
        </p:nvSpPr>
        <p:spPr>
          <a:xfrm>
            <a:off x="5096375" y="1600300"/>
            <a:ext cx="2128500" cy="147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8"/>
          <p:cNvSpPr/>
          <p:nvPr/>
        </p:nvSpPr>
        <p:spPr>
          <a:xfrm>
            <a:off x="5096375" y="1516900"/>
            <a:ext cx="1887900" cy="147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28"/>
          <p:cNvSpPr txBox="1"/>
          <p:nvPr/>
        </p:nvSpPr>
        <p:spPr>
          <a:xfrm>
            <a:off x="4811900" y="3862200"/>
            <a:ext cx="4002000" cy="10638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In this second set we applied more transformation like a rotation or a color change. The </a:t>
            </a:r>
            <a:r>
              <a:rPr b="1" lang="es" sz="1200">
                <a:solidFill>
                  <a:schemeClr val="dk1"/>
                </a:solidFill>
              </a:rPr>
              <a:t>color change is very limited</a:t>
            </a:r>
            <a:r>
              <a:rPr lang="es" sz="1200">
                <a:solidFill>
                  <a:schemeClr val="dk1"/>
                </a:solidFill>
              </a:rPr>
              <a:t> because we do </a:t>
            </a:r>
            <a:r>
              <a:rPr b="1" lang="es" sz="1200">
                <a:solidFill>
                  <a:schemeClr val="dk1"/>
                </a:solidFill>
              </a:rPr>
              <a:t>not want to confuse the model in the ethnicity parameter.</a:t>
            </a:r>
            <a:r>
              <a:rPr lang="es" sz="1200">
                <a:solidFill>
                  <a:schemeClr val="dk1"/>
                </a:solidFill>
              </a:rPr>
              <a:t> The rotation is important since not always the faces are straight in the image.</a:t>
            </a: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c. Define a train strategy.</a:t>
            </a:r>
            <a:endParaRPr/>
          </a:p>
        </p:txBody>
      </p:sp>
      <p:sp>
        <p:nvSpPr>
          <p:cNvPr id="250" name="Google Shape;250;p29"/>
          <p:cNvSpPr txBox="1"/>
          <p:nvPr>
            <p:ph idx="1" type="body"/>
          </p:nvPr>
        </p:nvSpPr>
        <p:spPr>
          <a:xfrm>
            <a:off x="330200" y="781050"/>
            <a:ext cx="8483700" cy="11523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400"/>
              <a:t>The problem of the </a:t>
            </a:r>
            <a:r>
              <a:rPr b="1" lang="es" sz="1400"/>
              <a:t>Data-</a:t>
            </a:r>
            <a:r>
              <a:rPr b="1" lang="es" sz="1400"/>
              <a:t>augmentation</a:t>
            </a:r>
            <a:r>
              <a:rPr lang="es" sz="1400"/>
              <a:t> strategy is that </a:t>
            </a:r>
            <a:r>
              <a:rPr b="1" lang="es" sz="1400"/>
              <a:t>is very limited</a:t>
            </a:r>
            <a:r>
              <a:rPr lang="es" sz="1400"/>
              <a:t> due to the </a:t>
            </a:r>
            <a:r>
              <a:rPr b="1" lang="es" sz="1400"/>
              <a:t>big difference </a:t>
            </a:r>
            <a:r>
              <a:rPr b="1" lang="es" sz="1400"/>
              <a:t>between</a:t>
            </a:r>
            <a:r>
              <a:rPr b="1" lang="es" sz="1400"/>
              <a:t> </a:t>
            </a:r>
            <a:r>
              <a:rPr b="1" lang="es" sz="1400"/>
              <a:t>the</a:t>
            </a:r>
            <a:r>
              <a:rPr b="1" lang="es" sz="1400"/>
              <a:t> amount of train images between classes</a:t>
            </a:r>
            <a:r>
              <a:rPr lang="es" sz="1400"/>
              <a:t> (</a:t>
            </a:r>
            <a:r>
              <a:rPr lang="es" sz="1400">
                <a:solidFill>
                  <a:srgbClr val="0000FF"/>
                </a:solidFill>
              </a:rPr>
              <a:t>class 1</a:t>
            </a:r>
            <a:r>
              <a:rPr lang="es" sz="1400"/>
              <a:t>: </a:t>
            </a:r>
            <a:r>
              <a:rPr lang="es" sz="1400">
                <a:solidFill>
                  <a:srgbClr val="FF0000"/>
                </a:solidFill>
              </a:rPr>
              <a:t>19 images</a:t>
            </a:r>
            <a:r>
              <a:rPr lang="es" sz="1400"/>
              <a:t> ↔ </a:t>
            </a:r>
            <a:r>
              <a:rPr lang="es" sz="1400">
                <a:solidFill>
                  <a:srgbClr val="0000FF"/>
                </a:solidFill>
              </a:rPr>
              <a:t>class 4</a:t>
            </a:r>
            <a:r>
              <a:rPr lang="es" sz="1400"/>
              <a:t>: </a:t>
            </a:r>
            <a:r>
              <a:rPr lang="es" sz="1400">
                <a:solidFill>
                  <a:srgbClr val="FF0000"/>
                </a:solidFill>
              </a:rPr>
              <a:t>2932 images</a:t>
            </a:r>
            <a:r>
              <a:rPr lang="es" sz="1400"/>
              <a:t>). But on the other hand, we think that i</a:t>
            </a:r>
            <a:r>
              <a:rPr b="1" lang="es" sz="1400"/>
              <a:t>s important to use all the resources</a:t>
            </a:r>
            <a:r>
              <a:rPr lang="es" sz="1400"/>
              <a:t> that we have to train the model since the test set has the same distribution. In an attempt of </a:t>
            </a:r>
            <a:r>
              <a:rPr b="1" lang="es" sz="1400"/>
              <a:t>improving more our training</a:t>
            </a:r>
            <a:r>
              <a:rPr lang="es" sz="1400"/>
              <a:t> we have applied a </a:t>
            </a:r>
            <a:r>
              <a:rPr b="1" lang="es" sz="1400"/>
              <a:t>custom loss</a:t>
            </a:r>
            <a:r>
              <a:rPr lang="es" sz="1400"/>
              <a:t>:</a:t>
            </a:r>
            <a:endParaRPr sz="1400"/>
          </a:p>
        </p:txBody>
      </p:sp>
      <p:sp>
        <p:nvSpPr>
          <p:cNvPr id="251" name="Google Shape;251;p29"/>
          <p:cNvSpPr txBox="1"/>
          <p:nvPr/>
        </p:nvSpPr>
        <p:spPr>
          <a:xfrm>
            <a:off x="407050" y="2035200"/>
            <a:ext cx="4283100" cy="2414400"/>
          </a:xfrm>
          <a:prstGeom prst="rect">
            <a:avLst/>
          </a:prstGeom>
          <a:solidFill>
            <a:srgbClr val="D9EAD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solidFill>
                  <a:schemeClr val="accent2"/>
                </a:solidFill>
              </a:rPr>
              <a:t>Custom Loss:</a:t>
            </a:r>
            <a:endParaRPr b="1" sz="1500">
              <a:solidFill>
                <a:schemeClr val="accent2"/>
              </a:solidFill>
            </a:endParaRPr>
          </a:p>
          <a:p>
            <a:pPr indent="0" lvl="0" marL="0" rtl="0" algn="just">
              <a:spcBef>
                <a:spcPts val="0"/>
              </a:spcBef>
              <a:spcAft>
                <a:spcPts val="0"/>
              </a:spcAft>
              <a:buNone/>
            </a:pPr>
            <a:r>
              <a:rPr lang="es" sz="1500">
                <a:solidFill>
                  <a:schemeClr val="lt2"/>
                </a:solidFill>
              </a:rPr>
              <a:t>To avoid a bit more the unbalance of the training data, we use a </a:t>
            </a:r>
            <a:r>
              <a:rPr b="1" lang="es" sz="1500">
                <a:solidFill>
                  <a:schemeClr val="lt2"/>
                </a:solidFill>
              </a:rPr>
              <a:t>weighted loss function</a:t>
            </a:r>
            <a:r>
              <a:rPr lang="es" sz="1500">
                <a:solidFill>
                  <a:schemeClr val="lt2"/>
                </a:solidFill>
              </a:rPr>
              <a:t>. We pass to the loss function a weight vector in which each class has </a:t>
            </a:r>
            <a:r>
              <a:rPr lang="es" sz="1500">
                <a:solidFill>
                  <a:schemeClr val="lt2"/>
                </a:solidFill>
              </a:rPr>
              <a:t>assigned</a:t>
            </a:r>
            <a:r>
              <a:rPr lang="es" sz="1500">
                <a:solidFill>
                  <a:schemeClr val="lt2"/>
                </a:solidFill>
              </a:rPr>
              <a:t> one value that is inversely proportional to the number of train images of that class. In our case the vector is:</a:t>
            </a:r>
            <a:endParaRPr sz="1500">
              <a:solidFill>
                <a:schemeClr val="lt2"/>
              </a:solidFill>
            </a:endParaRPr>
          </a:p>
          <a:p>
            <a:pPr indent="0" lvl="0" marL="0" rtl="0" algn="just">
              <a:spcBef>
                <a:spcPts val="0"/>
              </a:spcBef>
              <a:spcAft>
                <a:spcPts val="0"/>
              </a:spcAft>
              <a:buNone/>
            </a:pPr>
            <a:r>
              <a:t/>
            </a:r>
            <a:endParaRPr sz="1500">
              <a:solidFill>
                <a:schemeClr val="lt2"/>
              </a:solidFill>
            </a:endParaRPr>
          </a:p>
          <a:p>
            <a:pPr indent="0" lvl="0" marL="0" rtl="0" algn="just">
              <a:spcBef>
                <a:spcPts val="0"/>
              </a:spcBef>
              <a:spcAft>
                <a:spcPts val="0"/>
              </a:spcAft>
              <a:buNone/>
            </a:pPr>
            <a:r>
              <a:rPr b="1" lang="es" sz="1500">
                <a:solidFill>
                  <a:schemeClr val="lt2"/>
                </a:solidFill>
              </a:rPr>
              <a:t>[30, 492, 1264, 2932, 1353, 696, 153] </a:t>
            </a:r>
            <a:r>
              <a:rPr b="1" lang="es" sz="1700">
                <a:solidFill>
                  <a:schemeClr val="lt2"/>
                </a:solidFill>
              </a:rPr>
              <a:t>➗ </a:t>
            </a:r>
            <a:r>
              <a:rPr b="1" lang="es" sz="1500">
                <a:solidFill>
                  <a:schemeClr val="lt2"/>
                </a:solidFill>
              </a:rPr>
              <a:t>6925</a:t>
            </a:r>
            <a:endParaRPr b="1" sz="1500">
              <a:solidFill>
                <a:schemeClr val="lt2"/>
              </a:solidFill>
            </a:endParaRPr>
          </a:p>
        </p:txBody>
      </p:sp>
      <p:sp>
        <p:nvSpPr>
          <p:cNvPr id="252" name="Google Shape;252;p29"/>
          <p:cNvSpPr txBox="1"/>
          <p:nvPr/>
        </p:nvSpPr>
        <p:spPr>
          <a:xfrm>
            <a:off x="5115750" y="2035200"/>
            <a:ext cx="3580200" cy="2636400"/>
          </a:xfrm>
          <a:prstGeom prst="rect">
            <a:avLst/>
          </a:prstGeom>
          <a:solidFill>
            <a:srgbClr val="FCE5CD"/>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solidFill>
                  <a:srgbClr val="287D7D"/>
                </a:solidFill>
              </a:rPr>
              <a:t>Accuracy Results:</a:t>
            </a:r>
            <a:endParaRPr b="1" sz="1500">
              <a:solidFill>
                <a:srgbClr val="287D7D"/>
              </a:solidFill>
            </a:endParaRPr>
          </a:p>
          <a:p>
            <a:pPr indent="0" lvl="0" marL="0" rtl="0" algn="just">
              <a:spcBef>
                <a:spcPts val="0"/>
              </a:spcBef>
              <a:spcAft>
                <a:spcPts val="0"/>
              </a:spcAft>
              <a:buNone/>
            </a:pPr>
            <a:r>
              <a:rPr lang="es" sz="1500">
                <a:solidFill>
                  <a:schemeClr val="dk1"/>
                </a:solidFill>
              </a:rPr>
              <a:t>After the implementation of the two strategies and the combination of both, we have obtained the next results:</a:t>
            </a:r>
            <a:endParaRPr sz="1500">
              <a:solidFill>
                <a:schemeClr val="dk1"/>
              </a:solidFill>
            </a:endParaRPr>
          </a:p>
          <a:p>
            <a:pPr indent="0" lvl="0" marL="0" rtl="0" algn="just">
              <a:spcBef>
                <a:spcPts val="0"/>
              </a:spcBef>
              <a:spcAft>
                <a:spcPts val="0"/>
              </a:spcAft>
              <a:buNone/>
            </a:pPr>
            <a:r>
              <a:t/>
            </a:r>
            <a:endParaRPr sz="300">
              <a:solidFill>
                <a:schemeClr val="dk1"/>
              </a:solidFill>
            </a:endParaRPr>
          </a:p>
          <a:p>
            <a:pPr indent="0" lvl="0" marL="0" rtl="0" algn="just">
              <a:spcBef>
                <a:spcPts val="0"/>
              </a:spcBef>
              <a:spcAft>
                <a:spcPts val="0"/>
              </a:spcAft>
              <a:buNone/>
            </a:pPr>
            <a:r>
              <a:rPr lang="es" sz="1500" u="sng">
                <a:solidFill>
                  <a:schemeClr val="dk1"/>
                </a:solidFill>
              </a:rPr>
              <a:t>Baseline Train Strategy (Test Acc)</a:t>
            </a:r>
            <a:r>
              <a:rPr lang="es" sz="1500">
                <a:solidFill>
                  <a:schemeClr val="dk1"/>
                </a:solidFill>
              </a:rPr>
              <a:t>: </a:t>
            </a:r>
            <a:r>
              <a:rPr b="1" lang="es" sz="1500">
                <a:solidFill>
                  <a:schemeClr val="dk1"/>
                </a:solidFill>
              </a:rPr>
              <a:t>0.52</a:t>
            </a:r>
            <a:endParaRPr b="1" sz="1500">
              <a:solidFill>
                <a:schemeClr val="dk1"/>
              </a:solidFill>
            </a:endParaRPr>
          </a:p>
          <a:p>
            <a:pPr indent="0" lvl="0" marL="0" rtl="0" algn="just">
              <a:spcBef>
                <a:spcPts val="0"/>
              </a:spcBef>
              <a:spcAft>
                <a:spcPts val="0"/>
              </a:spcAft>
              <a:buNone/>
            </a:pPr>
            <a:r>
              <a:rPr lang="es" sz="1500" u="sng">
                <a:solidFill>
                  <a:schemeClr val="dk1"/>
                </a:solidFill>
              </a:rPr>
              <a:t>New Train Strategy (Test Acc)</a:t>
            </a:r>
            <a:r>
              <a:rPr lang="es" sz="1500">
                <a:solidFill>
                  <a:schemeClr val="dk1"/>
                </a:solidFill>
              </a:rPr>
              <a:t>: </a:t>
            </a:r>
            <a:r>
              <a:rPr b="1" lang="es" sz="1500">
                <a:solidFill>
                  <a:schemeClr val="dk1"/>
                </a:solidFill>
              </a:rPr>
              <a:t>0.54</a:t>
            </a:r>
            <a:endParaRPr b="1" sz="1500">
              <a:solidFill>
                <a:schemeClr val="dk1"/>
              </a:solidFill>
            </a:endParaRPr>
          </a:p>
          <a:p>
            <a:pPr indent="0" lvl="0" marL="0" rtl="0" algn="just">
              <a:spcBef>
                <a:spcPts val="0"/>
              </a:spcBef>
              <a:spcAft>
                <a:spcPts val="0"/>
              </a:spcAft>
              <a:buNone/>
            </a:pPr>
            <a:r>
              <a:t/>
            </a:r>
            <a:endParaRPr b="1" sz="300">
              <a:solidFill>
                <a:schemeClr val="dk1"/>
              </a:solidFill>
            </a:endParaRPr>
          </a:p>
          <a:p>
            <a:pPr indent="0" lvl="0" marL="0" rtl="0" algn="just">
              <a:spcBef>
                <a:spcPts val="0"/>
              </a:spcBef>
              <a:spcAft>
                <a:spcPts val="0"/>
              </a:spcAft>
              <a:buNone/>
            </a:pPr>
            <a:r>
              <a:rPr lang="es" sz="1500">
                <a:solidFill>
                  <a:schemeClr val="dk1"/>
                </a:solidFill>
              </a:rPr>
              <a:t>As we can see </a:t>
            </a:r>
            <a:r>
              <a:rPr b="1" lang="es" sz="1500">
                <a:solidFill>
                  <a:schemeClr val="dk1"/>
                </a:solidFill>
              </a:rPr>
              <a:t>the results have improved a bit</a:t>
            </a:r>
            <a:r>
              <a:rPr lang="es" sz="1500">
                <a:solidFill>
                  <a:schemeClr val="dk1"/>
                </a:solidFill>
              </a:rPr>
              <a:t> with this new implementation, so it would be nice to include in the next models.</a:t>
            </a:r>
            <a:endParaRPr sz="15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d. Define a test strategy.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d. Define a test strategy.</a:t>
            </a:r>
            <a:endParaRPr/>
          </a:p>
        </p:txBody>
      </p:sp>
      <p:sp>
        <p:nvSpPr>
          <p:cNvPr id="263" name="Google Shape;263;p31"/>
          <p:cNvSpPr txBox="1"/>
          <p:nvPr>
            <p:ph idx="1" type="body"/>
          </p:nvPr>
        </p:nvSpPr>
        <p:spPr>
          <a:xfrm>
            <a:off x="330200" y="781050"/>
            <a:ext cx="8483700" cy="10506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Once the train strategy is ready, it is time to define a test strategy to evaluate our model. In the </a:t>
            </a:r>
            <a:r>
              <a:rPr b="1" lang="es" sz="1500"/>
              <a:t>baseline model implementation</a:t>
            </a:r>
            <a:r>
              <a:rPr lang="es" sz="1500"/>
              <a:t>, the strategy is to </a:t>
            </a:r>
            <a:r>
              <a:rPr b="1" lang="es" sz="1500"/>
              <a:t>treat all the images of each user individually </a:t>
            </a:r>
            <a:r>
              <a:rPr lang="es" sz="1500"/>
              <a:t>as if they were not related to each other. And at the end </a:t>
            </a:r>
            <a:r>
              <a:rPr lang="es" sz="1500"/>
              <a:t>aggregate</a:t>
            </a:r>
            <a:r>
              <a:rPr lang="es" sz="1500"/>
              <a:t> all the test images predicted results to calculate the </a:t>
            </a:r>
            <a:r>
              <a:rPr b="1" lang="es" sz="1500"/>
              <a:t>Test Accuracy</a:t>
            </a:r>
            <a:r>
              <a:rPr lang="es" sz="1500"/>
              <a:t>:</a:t>
            </a:r>
            <a:endParaRPr sz="1500"/>
          </a:p>
        </p:txBody>
      </p:sp>
      <p:pic>
        <p:nvPicPr>
          <p:cNvPr id="264" name="Google Shape;264;p31"/>
          <p:cNvPicPr preferRelativeResize="0"/>
          <p:nvPr/>
        </p:nvPicPr>
        <p:blipFill>
          <a:blip r:embed="rId3">
            <a:alphaModFix/>
          </a:blip>
          <a:stretch>
            <a:fillRect/>
          </a:stretch>
        </p:blipFill>
        <p:spPr>
          <a:xfrm>
            <a:off x="522425" y="2105325"/>
            <a:ext cx="780950" cy="780950"/>
          </a:xfrm>
          <a:prstGeom prst="rect">
            <a:avLst/>
          </a:prstGeom>
          <a:noFill/>
          <a:ln>
            <a:noFill/>
          </a:ln>
        </p:spPr>
      </p:pic>
      <p:sp>
        <p:nvSpPr>
          <p:cNvPr id="265" name="Google Shape;265;p31"/>
          <p:cNvSpPr txBox="1"/>
          <p:nvPr/>
        </p:nvSpPr>
        <p:spPr>
          <a:xfrm>
            <a:off x="86957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-9BZ8A9U7TE.000</a:t>
            </a:r>
            <a:endParaRPr sz="700">
              <a:solidFill>
                <a:schemeClr val="dk1"/>
              </a:solidFill>
            </a:endParaRPr>
          </a:p>
        </p:txBody>
      </p:sp>
      <p:pic>
        <p:nvPicPr>
          <p:cNvPr id="266" name="Google Shape;266;p31"/>
          <p:cNvPicPr preferRelativeResize="0"/>
          <p:nvPr/>
        </p:nvPicPr>
        <p:blipFill>
          <a:blip r:embed="rId4">
            <a:alphaModFix/>
          </a:blip>
          <a:stretch>
            <a:fillRect/>
          </a:stretch>
        </p:blipFill>
        <p:spPr>
          <a:xfrm>
            <a:off x="2012288" y="2105325"/>
            <a:ext cx="780950" cy="780950"/>
          </a:xfrm>
          <a:prstGeom prst="rect">
            <a:avLst/>
          </a:prstGeom>
          <a:noFill/>
          <a:ln>
            <a:noFill/>
          </a:ln>
        </p:spPr>
      </p:pic>
      <p:sp>
        <p:nvSpPr>
          <p:cNvPr id="267" name="Google Shape;267;p31"/>
          <p:cNvSpPr txBox="1"/>
          <p:nvPr/>
        </p:nvSpPr>
        <p:spPr>
          <a:xfrm>
            <a:off x="228932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-9BZ8A9U7TE.001</a:t>
            </a:r>
            <a:endParaRPr sz="700">
              <a:solidFill>
                <a:schemeClr val="dk1"/>
              </a:solidFill>
            </a:endParaRPr>
          </a:p>
        </p:txBody>
      </p:sp>
      <p:sp>
        <p:nvSpPr>
          <p:cNvPr id="268" name="Google Shape;268;p31"/>
          <p:cNvSpPr txBox="1"/>
          <p:nvPr/>
        </p:nvSpPr>
        <p:spPr>
          <a:xfrm>
            <a:off x="3418925" y="1914925"/>
            <a:ext cx="1813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chemeClr val="dk1"/>
                </a:solidFill>
              </a:rPr>
              <a:t>. . .</a:t>
            </a:r>
            <a:endParaRPr sz="4800">
              <a:solidFill>
                <a:schemeClr val="dk1"/>
              </a:solidFill>
            </a:endParaRPr>
          </a:p>
        </p:txBody>
      </p:sp>
      <p:pic>
        <p:nvPicPr>
          <p:cNvPr id="269" name="Google Shape;269;p31"/>
          <p:cNvPicPr preferRelativeResize="0"/>
          <p:nvPr/>
        </p:nvPicPr>
        <p:blipFill>
          <a:blip r:embed="rId5">
            <a:alphaModFix/>
          </a:blip>
          <a:stretch>
            <a:fillRect/>
          </a:stretch>
        </p:blipFill>
        <p:spPr>
          <a:xfrm>
            <a:off x="4931225" y="2105325"/>
            <a:ext cx="780950" cy="780950"/>
          </a:xfrm>
          <a:prstGeom prst="rect">
            <a:avLst/>
          </a:prstGeom>
          <a:noFill/>
          <a:ln>
            <a:noFill/>
          </a:ln>
        </p:spPr>
      </p:pic>
      <p:sp>
        <p:nvSpPr>
          <p:cNvPr id="270" name="Google Shape;270;p31"/>
          <p:cNvSpPr txBox="1"/>
          <p:nvPr/>
        </p:nvSpPr>
        <p:spPr>
          <a:xfrm>
            <a:off x="507822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0mym1CooiTE.000</a:t>
            </a:r>
            <a:endParaRPr sz="700">
              <a:solidFill>
                <a:schemeClr val="dk1"/>
              </a:solidFill>
            </a:endParaRPr>
          </a:p>
        </p:txBody>
      </p:sp>
      <p:pic>
        <p:nvPicPr>
          <p:cNvPr id="271" name="Google Shape;271;p31"/>
          <p:cNvPicPr preferRelativeResize="0"/>
          <p:nvPr/>
        </p:nvPicPr>
        <p:blipFill>
          <a:blip r:embed="rId6">
            <a:alphaModFix/>
          </a:blip>
          <a:stretch>
            <a:fillRect/>
          </a:stretch>
        </p:blipFill>
        <p:spPr>
          <a:xfrm>
            <a:off x="7516125" y="2105325"/>
            <a:ext cx="780950" cy="780950"/>
          </a:xfrm>
          <a:prstGeom prst="rect">
            <a:avLst/>
          </a:prstGeom>
          <a:noFill/>
          <a:ln>
            <a:noFill/>
          </a:ln>
        </p:spPr>
      </p:pic>
      <p:sp>
        <p:nvSpPr>
          <p:cNvPr id="272" name="Google Shape;272;p31"/>
          <p:cNvSpPr txBox="1"/>
          <p:nvPr/>
        </p:nvSpPr>
        <p:spPr>
          <a:xfrm>
            <a:off x="6105025" y="1914925"/>
            <a:ext cx="1813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chemeClr val="dk1"/>
                </a:solidFill>
              </a:rPr>
              <a:t>. . .</a:t>
            </a:r>
            <a:endParaRPr sz="4800">
              <a:solidFill>
                <a:schemeClr val="dk1"/>
              </a:solidFill>
            </a:endParaRPr>
          </a:p>
        </p:txBody>
      </p:sp>
      <p:sp>
        <p:nvSpPr>
          <p:cNvPr id="273" name="Google Shape;273;p31"/>
          <p:cNvSpPr txBox="1"/>
          <p:nvPr/>
        </p:nvSpPr>
        <p:spPr>
          <a:xfrm>
            <a:off x="7850150"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fY4tctYZTz8.004</a:t>
            </a:r>
            <a:endParaRPr sz="700">
              <a:solidFill>
                <a:schemeClr val="dk1"/>
              </a:solidFill>
            </a:endParaRPr>
          </a:p>
        </p:txBody>
      </p:sp>
      <p:sp>
        <p:nvSpPr>
          <p:cNvPr id="274" name="Google Shape;274;p31"/>
          <p:cNvSpPr txBox="1"/>
          <p:nvPr/>
        </p:nvSpPr>
        <p:spPr>
          <a:xfrm>
            <a:off x="436500" y="3025050"/>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3</a:t>
            </a:r>
            <a:endParaRPr b="1" sz="900">
              <a:solidFill>
                <a:schemeClr val="dk1"/>
              </a:solidFill>
            </a:endParaRPr>
          </a:p>
          <a:p>
            <a:pPr indent="0" lvl="0" marL="0" rtl="0" algn="l">
              <a:spcBef>
                <a:spcPts val="0"/>
              </a:spcBef>
              <a:spcAft>
                <a:spcPts val="0"/>
              </a:spcAft>
              <a:buNone/>
            </a:pPr>
            <a:r>
              <a:rPr b="1" lang="es" sz="900">
                <a:solidFill>
                  <a:schemeClr val="dk1"/>
                </a:solidFill>
              </a:rPr>
              <a:t>Gt Label: 1</a:t>
            </a:r>
            <a:endParaRPr b="1" sz="900">
              <a:solidFill>
                <a:schemeClr val="dk1"/>
              </a:solidFill>
            </a:endParaRPr>
          </a:p>
        </p:txBody>
      </p:sp>
      <p:sp>
        <p:nvSpPr>
          <p:cNvPr id="275" name="Google Shape;275;p31"/>
          <p:cNvSpPr txBox="1"/>
          <p:nvPr/>
        </p:nvSpPr>
        <p:spPr>
          <a:xfrm>
            <a:off x="1926375" y="3025050"/>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1</a:t>
            </a:r>
            <a:endParaRPr b="1" sz="900">
              <a:solidFill>
                <a:schemeClr val="dk1"/>
              </a:solidFill>
            </a:endParaRPr>
          </a:p>
          <a:p>
            <a:pPr indent="0" lvl="0" marL="0" rtl="0" algn="l">
              <a:spcBef>
                <a:spcPts val="0"/>
              </a:spcBef>
              <a:spcAft>
                <a:spcPts val="0"/>
              </a:spcAft>
              <a:buNone/>
            </a:pPr>
            <a:r>
              <a:rPr b="1" lang="es" sz="900">
                <a:solidFill>
                  <a:schemeClr val="dk1"/>
                </a:solidFill>
              </a:rPr>
              <a:t>Gt Label: 1</a:t>
            </a:r>
            <a:endParaRPr b="1" sz="900">
              <a:solidFill>
                <a:schemeClr val="dk1"/>
              </a:solidFill>
            </a:endParaRPr>
          </a:p>
        </p:txBody>
      </p:sp>
      <p:sp>
        <p:nvSpPr>
          <p:cNvPr id="276" name="Google Shape;276;p31"/>
          <p:cNvSpPr txBox="1"/>
          <p:nvPr/>
        </p:nvSpPr>
        <p:spPr>
          <a:xfrm>
            <a:off x="4845300" y="3025050"/>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3</a:t>
            </a:r>
            <a:endParaRPr b="1" sz="900">
              <a:solidFill>
                <a:schemeClr val="dk1"/>
              </a:solidFill>
            </a:endParaRPr>
          </a:p>
          <a:p>
            <a:pPr indent="0" lvl="0" marL="0" rtl="0" algn="l">
              <a:spcBef>
                <a:spcPts val="0"/>
              </a:spcBef>
              <a:spcAft>
                <a:spcPts val="0"/>
              </a:spcAft>
              <a:buNone/>
            </a:pPr>
            <a:r>
              <a:rPr b="1" lang="es" sz="900">
                <a:solidFill>
                  <a:schemeClr val="dk1"/>
                </a:solidFill>
              </a:rPr>
              <a:t>Gt Label: 3</a:t>
            </a:r>
            <a:endParaRPr b="1" sz="900">
              <a:solidFill>
                <a:schemeClr val="dk1"/>
              </a:solidFill>
            </a:endParaRPr>
          </a:p>
        </p:txBody>
      </p:sp>
      <p:sp>
        <p:nvSpPr>
          <p:cNvPr id="277" name="Google Shape;277;p31"/>
          <p:cNvSpPr txBox="1"/>
          <p:nvPr/>
        </p:nvSpPr>
        <p:spPr>
          <a:xfrm>
            <a:off x="7430200" y="3025050"/>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4</a:t>
            </a:r>
            <a:endParaRPr b="1" sz="900">
              <a:solidFill>
                <a:schemeClr val="dk1"/>
              </a:solidFill>
            </a:endParaRPr>
          </a:p>
          <a:p>
            <a:pPr indent="0" lvl="0" marL="0" rtl="0" algn="l">
              <a:spcBef>
                <a:spcPts val="0"/>
              </a:spcBef>
              <a:spcAft>
                <a:spcPts val="0"/>
              </a:spcAft>
              <a:buNone/>
            </a:pPr>
            <a:r>
              <a:rPr b="1" lang="es" sz="900">
                <a:solidFill>
                  <a:schemeClr val="dk1"/>
                </a:solidFill>
              </a:rPr>
              <a:t>Gt Label: 7</a:t>
            </a:r>
            <a:endParaRPr b="1" sz="900">
              <a:solidFill>
                <a:schemeClr val="dk1"/>
              </a:solidFill>
            </a:endParaRPr>
          </a:p>
        </p:txBody>
      </p:sp>
      <p:sp>
        <p:nvSpPr>
          <p:cNvPr id="278" name="Google Shape;278;p31"/>
          <p:cNvSpPr txBox="1"/>
          <p:nvPr/>
        </p:nvSpPr>
        <p:spPr>
          <a:xfrm>
            <a:off x="3200700" y="3691363"/>
            <a:ext cx="27015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chemeClr val="dk1"/>
                </a:solidFill>
              </a:rPr>
              <a:t>[0,1,·······,1,·······,0]</a:t>
            </a:r>
            <a:endParaRPr b="1" sz="2200">
              <a:solidFill>
                <a:schemeClr val="dk1"/>
              </a:solidFill>
            </a:endParaRPr>
          </a:p>
        </p:txBody>
      </p:sp>
      <p:cxnSp>
        <p:nvCxnSpPr>
          <p:cNvPr id="279" name="Google Shape;279;p31"/>
          <p:cNvCxnSpPr>
            <a:stCxn id="274" idx="2"/>
          </p:cNvCxnSpPr>
          <p:nvPr/>
        </p:nvCxnSpPr>
        <p:spPr>
          <a:xfrm>
            <a:off x="912900" y="3459750"/>
            <a:ext cx="2398800" cy="342300"/>
          </a:xfrm>
          <a:prstGeom prst="straightConnector1">
            <a:avLst/>
          </a:prstGeom>
          <a:noFill/>
          <a:ln cap="flat" cmpd="sng" w="9525">
            <a:solidFill>
              <a:schemeClr val="accent1"/>
            </a:solidFill>
            <a:prstDash val="solid"/>
            <a:round/>
            <a:headEnd len="med" w="med" type="none"/>
            <a:tailEnd len="med" w="med" type="triangle"/>
          </a:ln>
        </p:spPr>
      </p:cxnSp>
      <p:cxnSp>
        <p:nvCxnSpPr>
          <p:cNvPr id="280" name="Google Shape;280;p31"/>
          <p:cNvCxnSpPr>
            <a:stCxn id="275" idx="2"/>
          </p:cNvCxnSpPr>
          <p:nvPr/>
        </p:nvCxnSpPr>
        <p:spPr>
          <a:xfrm>
            <a:off x="2402775" y="3459750"/>
            <a:ext cx="1232700" cy="314700"/>
          </a:xfrm>
          <a:prstGeom prst="straightConnector1">
            <a:avLst/>
          </a:prstGeom>
          <a:noFill/>
          <a:ln cap="flat" cmpd="sng" w="9525">
            <a:solidFill>
              <a:schemeClr val="accent1"/>
            </a:solidFill>
            <a:prstDash val="solid"/>
            <a:round/>
            <a:headEnd len="med" w="med" type="none"/>
            <a:tailEnd len="med" w="med" type="triangle"/>
          </a:ln>
        </p:spPr>
      </p:cxnSp>
      <p:cxnSp>
        <p:nvCxnSpPr>
          <p:cNvPr id="281" name="Google Shape;281;p31"/>
          <p:cNvCxnSpPr>
            <a:stCxn id="276" idx="2"/>
          </p:cNvCxnSpPr>
          <p:nvPr/>
        </p:nvCxnSpPr>
        <p:spPr>
          <a:xfrm flipH="1">
            <a:off x="4773600" y="3459750"/>
            <a:ext cx="548100" cy="333000"/>
          </a:xfrm>
          <a:prstGeom prst="straightConnector1">
            <a:avLst/>
          </a:prstGeom>
          <a:noFill/>
          <a:ln cap="flat" cmpd="sng" w="9525">
            <a:solidFill>
              <a:schemeClr val="accent1"/>
            </a:solidFill>
            <a:prstDash val="solid"/>
            <a:round/>
            <a:headEnd len="med" w="med" type="none"/>
            <a:tailEnd len="med" w="med" type="triangle"/>
          </a:ln>
        </p:spPr>
      </p:cxnSp>
      <p:cxnSp>
        <p:nvCxnSpPr>
          <p:cNvPr id="282" name="Google Shape;282;p31"/>
          <p:cNvCxnSpPr>
            <a:stCxn id="277" idx="2"/>
          </p:cNvCxnSpPr>
          <p:nvPr/>
        </p:nvCxnSpPr>
        <p:spPr>
          <a:xfrm flipH="1">
            <a:off x="5726200" y="3459750"/>
            <a:ext cx="2180400" cy="333000"/>
          </a:xfrm>
          <a:prstGeom prst="straightConnector1">
            <a:avLst/>
          </a:prstGeom>
          <a:noFill/>
          <a:ln cap="flat" cmpd="sng" w="9525">
            <a:solidFill>
              <a:schemeClr val="accent1"/>
            </a:solidFill>
            <a:prstDash val="solid"/>
            <a:round/>
            <a:headEnd len="med" w="med" type="none"/>
            <a:tailEnd len="med" w="med" type="triangle"/>
          </a:ln>
        </p:spPr>
      </p:cxnSp>
      <p:sp>
        <p:nvSpPr>
          <p:cNvPr id="283" name="Google Shape;283;p31"/>
          <p:cNvSpPr/>
          <p:nvPr/>
        </p:nvSpPr>
        <p:spPr>
          <a:xfrm flipH="1" rot="-5400000">
            <a:off x="4458600" y="4119250"/>
            <a:ext cx="185700" cy="2730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1"/>
          <p:cNvSpPr txBox="1"/>
          <p:nvPr/>
        </p:nvSpPr>
        <p:spPr>
          <a:xfrm>
            <a:off x="3168200" y="4413375"/>
            <a:ext cx="2807700" cy="479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rPr>
              <a:t>Test Accuracy: 0.523</a:t>
            </a:r>
            <a:endParaRPr sz="2200">
              <a:solidFill>
                <a:schemeClr val="dk1"/>
              </a:solidFill>
            </a:endParaRPr>
          </a:p>
        </p:txBody>
      </p:sp>
      <p:sp>
        <p:nvSpPr>
          <p:cNvPr id="285" name="Google Shape;285;p31"/>
          <p:cNvSpPr/>
          <p:nvPr/>
        </p:nvSpPr>
        <p:spPr>
          <a:xfrm>
            <a:off x="5975900" y="3728725"/>
            <a:ext cx="2479500" cy="527400"/>
          </a:xfrm>
          <a:prstGeom prst="leftArrowCallout">
            <a:avLst>
              <a:gd fmla="val 25000" name="adj1"/>
              <a:gd fmla="val 25000" name="adj2"/>
              <a:gd fmla="val 36870" name="adj3"/>
              <a:gd fmla="val 54475" name="adj4"/>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1"/>
          <p:cNvSpPr txBox="1"/>
          <p:nvPr/>
        </p:nvSpPr>
        <p:spPr>
          <a:xfrm>
            <a:off x="7106500" y="3691375"/>
            <a:ext cx="12765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One-hot vector:</a:t>
            </a:r>
            <a:endParaRPr b="1" sz="900">
              <a:solidFill>
                <a:schemeClr val="dk1"/>
              </a:solidFill>
            </a:endParaRPr>
          </a:p>
          <a:p>
            <a:pPr indent="0" lvl="0" marL="0" rtl="0" algn="l">
              <a:spcBef>
                <a:spcPts val="0"/>
              </a:spcBef>
              <a:spcAft>
                <a:spcPts val="0"/>
              </a:spcAft>
              <a:buNone/>
            </a:pPr>
            <a:r>
              <a:rPr lang="es" sz="900">
                <a:solidFill>
                  <a:schemeClr val="dk1"/>
                </a:solidFill>
              </a:rPr>
              <a:t>True=1</a:t>
            </a:r>
            <a:endParaRPr sz="900">
              <a:solidFill>
                <a:schemeClr val="dk1"/>
              </a:solidFill>
            </a:endParaRPr>
          </a:p>
          <a:p>
            <a:pPr indent="0" lvl="0" marL="0" rtl="0" algn="l">
              <a:spcBef>
                <a:spcPts val="0"/>
              </a:spcBef>
              <a:spcAft>
                <a:spcPts val="0"/>
              </a:spcAft>
              <a:buNone/>
            </a:pPr>
            <a:r>
              <a:rPr lang="es" sz="900">
                <a:solidFill>
                  <a:schemeClr val="dk1"/>
                </a:solidFill>
              </a:rPr>
              <a:t>False=0</a:t>
            </a:r>
            <a:endParaRPr sz="9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Index</a:t>
            </a:r>
            <a:endParaRPr/>
          </a:p>
        </p:txBody>
      </p:sp>
      <p:sp>
        <p:nvSpPr>
          <p:cNvPr id="91" name="Google Shape;91;p14"/>
          <p:cNvSpPr txBox="1"/>
          <p:nvPr>
            <p:ph idx="1" type="body"/>
          </p:nvPr>
        </p:nvSpPr>
        <p:spPr>
          <a:xfrm>
            <a:off x="330200" y="781050"/>
            <a:ext cx="8483700" cy="3981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chemeClr val="accent2"/>
              </a:buClr>
              <a:buSzPts val="1800"/>
              <a:buChar char="-"/>
            </a:pPr>
            <a:r>
              <a:rPr lang="es">
                <a:solidFill>
                  <a:schemeClr val="accent2"/>
                </a:solidFill>
              </a:rPr>
              <a:t>Task a) </a:t>
            </a:r>
            <a:r>
              <a:rPr b="1" lang="es">
                <a:solidFill>
                  <a:schemeClr val="accent2"/>
                </a:solidFill>
              </a:rPr>
              <a:t>Different sets statistics</a:t>
            </a:r>
            <a:endParaRPr b="1">
              <a:solidFill>
                <a:schemeClr val="accent2"/>
              </a:solidFill>
            </a:endParaRPr>
          </a:p>
          <a:p>
            <a:pPr indent="-342900" lvl="0" marL="457200" rtl="0" algn="l">
              <a:spcBef>
                <a:spcPts val="0"/>
              </a:spcBef>
              <a:spcAft>
                <a:spcPts val="0"/>
              </a:spcAft>
              <a:buClr>
                <a:schemeClr val="accent2"/>
              </a:buClr>
              <a:buSzPts val="1800"/>
              <a:buChar char="-"/>
            </a:pPr>
            <a:r>
              <a:rPr lang="es">
                <a:solidFill>
                  <a:schemeClr val="accent2"/>
                </a:solidFill>
              </a:rPr>
              <a:t>Task b) </a:t>
            </a:r>
            <a:r>
              <a:rPr b="1" lang="es">
                <a:solidFill>
                  <a:schemeClr val="accent2"/>
                </a:solidFill>
              </a:rPr>
              <a:t>Define a classifier with image only and evaluate</a:t>
            </a:r>
            <a:endParaRPr b="1">
              <a:solidFill>
                <a:schemeClr val="accent2"/>
              </a:solidFill>
            </a:endParaRPr>
          </a:p>
          <a:p>
            <a:pPr indent="-342900" lvl="0" marL="457200" rtl="0" algn="l">
              <a:spcBef>
                <a:spcPts val="0"/>
              </a:spcBef>
              <a:spcAft>
                <a:spcPts val="0"/>
              </a:spcAft>
              <a:buClr>
                <a:schemeClr val="accent2"/>
              </a:buClr>
              <a:buSzPts val="1800"/>
              <a:buChar char="-"/>
            </a:pPr>
            <a:r>
              <a:rPr lang="es">
                <a:solidFill>
                  <a:schemeClr val="accent2"/>
                </a:solidFill>
              </a:rPr>
              <a:t>Task c) </a:t>
            </a:r>
            <a:r>
              <a:rPr b="1" lang="es">
                <a:solidFill>
                  <a:schemeClr val="accent2"/>
                </a:solidFill>
              </a:rPr>
              <a:t>Define a train strategy</a:t>
            </a:r>
            <a:endParaRPr b="1">
              <a:solidFill>
                <a:schemeClr val="accent2"/>
              </a:solidFill>
            </a:endParaRPr>
          </a:p>
          <a:p>
            <a:pPr indent="-342900" lvl="0" marL="457200" rtl="0" algn="l">
              <a:spcBef>
                <a:spcPts val="0"/>
              </a:spcBef>
              <a:spcAft>
                <a:spcPts val="0"/>
              </a:spcAft>
              <a:buClr>
                <a:schemeClr val="accent2"/>
              </a:buClr>
              <a:buSzPts val="1800"/>
              <a:buChar char="-"/>
            </a:pPr>
            <a:r>
              <a:rPr lang="es">
                <a:solidFill>
                  <a:schemeClr val="accent2"/>
                </a:solidFill>
              </a:rPr>
              <a:t>Task d) </a:t>
            </a:r>
            <a:r>
              <a:rPr b="1" lang="es">
                <a:solidFill>
                  <a:schemeClr val="accent2"/>
                </a:solidFill>
              </a:rPr>
              <a:t>Define a test strategy</a:t>
            </a:r>
            <a:endParaRPr b="1">
              <a:solidFill>
                <a:schemeClr val="accent2"/>
              </a:solidFill>
            </a:endParaRPr>
          </a:p>
          <a:p>
            <a:pPr indent="-342900" lvl="0" marL="457200" rtl="0" algn="l">
              <a:spcBef>
                <a:spcPts val="0"/>
              </a:spcBef>
              <a:spcAft>
                <a:spcPts val="0"/>
              </a:spcAft>
              <a:buClr>
                <a:schemeClr val="accent2"/>
              </a:buClr>
              <a:buSzPts val="1800"/>
              <a:buChar char="-"/>
            </a:pPr>
            <a:r>
              <a:rPr lang="es">
                <a:solidFill>
                  <a:schemeClr val="accent2"/>
                </a:solidFill>
              </a:rPr>
              <a:t>Task e) </a:t>
            </a:r>
            <a:r>
              <a:rPr b="1" lang="es">
                <a:solidFill>
                  <a:schemeClr val="accent2"/>
                </a:solidFill>
              </a:rPr>
              <a:t>Define a strategy to represent acoustic data</a:t>
            </a:r>
            <a:endParaRPr b="1">
              <a:solidFill>
                <a:schemeClr val="accent2"/>
              </a:solidFill>
            </a:endParaRPr>
          </a:p>
          <a:p>
            <a:pPr indent="-342900" lvl="0" marL="457200" rtl="0" algn="l">
              <a:spcBef>
                <a:spcPts val="0"/>
              </a:spcBef>
              <a:spcAft>
                <a:spcPts val="0"/>
              </a:spcAft>
              <a:buClr>
                <a:schemeClr val="accent2"/>
              </a:buClr>
              <a:buSzPts val="1800"/>
              <a:buChar char="-"/>
            </a:pPr>
            <a:r>
              <a:rPr lang="es">
                <a:solidFill>
                  <a:schemeClr val="accent2"/>
                </a:solidFill>
              </a:rPr>
              <a:t>Task f)  </a:t>
            </a:r>
            <a:r>
              <a:rPr b="1" lang="es">
                <a:solidFill>
                  <a:schemeClr val="accent2"/>
                </a:solidFill>
              </a:rPr>
              <a:t>Define a strategy to represent text data</a:t>
            </a:r>
            <a:endParaRPr b="1">
              <a:solidFill>
                <a:schemeClr val="accent2"/>
              </a:solidFill>
            </a:endParaRPr>
          </a:p>
          <a:p>
            <a:pPr indent="-342900" lvl="0" marL="457200" rtl="0" algn="l">
              <a:spcBef>
                <a:spcPts val="0"/>
              </a:spcBef>
              <a:spcAft>
                <a:spcPts val="0"/>
              </a:spcAft>
              <a:buClr>
                <a:schemeClr val="accent2"/>
              </a:buClr>
              <a:buSzPts val="1800"/>
              <a:buChar char="-"/>
            </a:pPr>
            <a:r>
              <a:rPr lang="es">
                <a:solidFill>
                  <a:schemeClr val="accent2"/>
                </a:solidFill>
              </a:rPr>
              <a:t>Task g) </a:t>
            </a:r>
            <a:r>
              <a:rPr b="1" lang="es">
                <a:solidFill>
                  <a:schemeClr val="accent2"/>
                </a:solidFill>
              </a:rPr>
              <a:t>Multimoda model</a:t>
            </a:r>
            <a:endParaRPr b="1">
              <a:solidFill>
                <a:schemeClr val="accent2"/>
              </a:solidFill>
            </a:endParaRPr>
          </a:p>
          <a:p>
            <a:pPr indent="-342900" lvl="0" marL="457200" rtl="0" algn="l">
              <a:spcBef>
                <a:spcPts val="0"/>
              </a:spcBef>
              <a:spcAft>
                <a:spcPts val="0"/>
              </a:spcAft>
              <a:buClr>
                <a:schemeClr val="accent2"/>
              </a:buClr>
              <a:buSzPts val="1800"/>
              <a:buChar char="-"/>
            </a:pPr>
            <a:r>
              <a:rPr lang="es">
                <a:solidFill>
                  <a:schemeClr val="accent2"/>
                </a:solidFill>
              </a:rPr>
              <a:t>Task h) </a:t>
            </a:r>
            <a:r>
              <a:rPr b="1" lang="es">
                <a:solidFill>
                  <a:schemeClr val="accent2"/>
                </a:solidFill>
              </a:rPr>
              <a:t>Ablation study</a:t>
            </a:r>
            <a:endParaRPr b="1">
              <a:solidFill>
                <a:schemeClr val="accent2"/>
              </a:solidFill>
            </a:endParaRPr>
          </a:p>
          <a:p>
            <a:pPr indent="-342900" lvl="0" marL="457200" rtl="0" algn="l">
              <a:spcBef>
                <a:spcPts val="0"/>
              </a:spcBef>
              <a:spcAft>
                <a:spcPts val="0"/>
              </a:spcAft>
              <a:buClr>
                <a:schemeClr val="accent2"/>
              </a:buClr>
              <a:buSzPts val="1800"/>
              <a:buChar char="-"/>
            </a:pPr>
            <a:r>
              <a:rPr b="1" lang="es">
                <a:solidFill>
                  <a:schemeClr val="accent2"/>
                </a:solidFill>
              </a:rPr>
              <a:t>Summary Slide</a:t>
            </a:r>
            <a:endParaRPr b="1">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Define a test strategy.</a:t>
            </a:r>
            <a:endParaRPr/>
          </a:p>
        </p:txBody>
      </p:sp>
      <p:sp>
        <p:nvSpPr>
          <p:cNvPr id="292" name="Google Shape;292;p32"/>
          <p:cNvSpPr txBox="1"/>
          <p:nvPr>
            <p:ph idx="1" type="body"/>
          </p:nvPr>
        </p:nvSpPr>
        <p:spPr>
          <a:xfrm>
            <a:off x="330200" y="781050"/>
            <a:ext cx="8483700" cy="1023000"/>
          </a:xfrm>
          <a:prstGeom prst="rect">
            <a:avLst/>
          </a:prstGeom>
          <a:ln>
            <a:noFill/>
          </a:ln>
        </p:spPr>
        <p:txBody>
          <a:bodyPr anchorCtr="0" anchor="t" bIns="45700" lIns="91425" spcFirstLastPara="1" rIns="91425" wrap="square" tIns="45700">
            <a:noAutofit/>
          </a:bodyPr>
          <a:lstStyle/>
          <a:p>
            <a:pPr indent="0" lvl="0" marL="0" rtl="0" algn="just">
              <a:spcBef>
                <a:spcPts val="360"/>
              </a:spcBef>
              <a:spcAft>
                <a:spcPts val="0"/>
              </a:spcAft>
              <a:buNone/>
            </a:pPr>
            <a:r>
              <a:rPr lang="es" sz="1500"/>
              <a:t>We have created </a:t>
            </a:r>
            <a:r>
              <a:rPr b="1" lang="es" sz="1500"/>
              <a:t>another test strategy</a:t>
            </a:r>
            <a:r>
              <a:rPr lang="es" sz="1500"/>
              <a:t>. In our case we think that </a:t>
            </a:r>
            <a:r>
              <a:rPr b="1" lang="es" sz="1500"/>
              <a:t>if we aggregate the results of the same users images we can avoid some false predictions</a:t>
            </a:r>
            <a:r>
              <a:rPr lang="es" sz="1500"/>
              <a:t>. To do this, we add the probability lists of all the images with the same </a:t>
            </a:r>
            <a:r>
              <a:rPr lang="es" sz="1500"/>
              <a:t>User ID</a:t>
            </a:r>
            <a:r>
              <a:rPr lang="es" sz="1500"/>
              <a:t>, and then we use argMax to keep the label that has the most probability in the aggregate.</a:t>
            </a:r>
            <a:endParaRPr sz="1500"/>
          </a:p>
        </p:txBody>
      </p:sp>
      <p:pic>
        <p:nvPicPr>
          <p:cNvPr id="293" name="Google Shape;293;p32"/>
          <p:cNvPicPr preferRelativeResize="0"/>
          <p:nvPr/>
        </p:nvPicPr>
        <p:blipFill>
          <a:blip r:embed="rId3">
            <a:alphaModFix/>
          </a:blip>
          <a:stretch>
            <a:fillRect/>
          </a:stretch>
        </p:blipFill>
        <p:spPr>
          <a:xfrm>
            <a:off x="522425" y="2105325"/>
            <a:ext cx="780950" cy="780950"/>
          </a:xfrm>
          <a:prstGeom prst="rect">
            <a:avLst/>
          </a:prstGeom>
          <a:noFill/>
          <a:ln>
            <a:noFill/>
          </a:ln>
        </p:spPr>
      </p:pic>
      <p:sp>
        <p:nvSpPr>
          <p:cNvPr id="294" name="Google Shape;294;p32"/>
          <p:cNvSpPr txBox="1"/>
          <p:nvPr/>
        </p:nvSpPr>
        <p:spPr>
          <a:xfrm>
            <a:off x="86957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-9BZ8A9U7TE.000</a:t>
            </a:r>
            <a:endParaRPr sz="700">
              <a:solidFill>
                <a:schemeClr val="dk1"/>
              </a:solidFill>
            </a:endParaRPr>
          </a:p>
        </p:txBody>
      </p:sp>
      <p:pic>
        <p:nvPicPr>
          <p:cNvPr id="295" name="Google Shape;295;p32"/>
          <p:cNvPicPr preferRelativeResize="0"/>
          <p:nvPr/>
        </p:nvPicPr>
        <p:blipFill>
          <a:blip r:embed="rId4">
            <a:alphaModFix/>
          </a:blip>
          <a:stretch>
            <a:fillRect/>
          </a:stretch>
        </p:blipFill>
        <p:spPr>
          <a:xfrm>
            <a:off x="2012288" y="2105325"/>
            <a:ext cx="780950" cy="780950"/>
          </a:xfrm>
          <a:prstGeom prst="rect">
            <a:avLst/>
          </a:prstGeom>
          <a:noFill/>
          <a:ln>
            <a:noFill/>
          </a:ln>
        </p:spPr>
      </p:pic>
      <p:sp>
        <p:nvSpPr>
          <p:cNvPr id="296" name="Google Shape;296;p32"/>
          <p:cNvSpPr txBox="1"/>
          <p:nvPr/>
        </p:nvSpPr>
        <p:spPr>
          <a:xfrm>
            <a:off x="228932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-9BZ8A9U7TE.001</a:t>
            </a:r>
            <a:endParaRPr sz="700">
              <a:solidFill>
                <a:schemeClr val="dk1"/>
              </a:solidFill>
            </a:endParaRPr>
          </a:p>
        </p:txBody>
      </p:sp>
      <p:pic>
        <p:nvPicPr>
          <p:cNvPr id="297" name="Google Shape;297;p32"/>
          <p:cNvPicPr preferRelativeResize="0"/>
          <p:nvPr/>
        </p:nvPicPr>
        <p:blipFill>
          <a:blip r:embed="rId5">
            <a:alphaModFix/>
          </a:blip>
          <a:stretch>
            <a:fillRect/>
          </a:stretch>
        </p:blipFill>
        <p:spPr>
          <a:xfrm>
            <a:off x="3502175" y="2105325"/>
            <a:ext cx="780950" cy="780950"/>
          </a:xfrm>
          <a:prstGeom prst="rect">
            <a:avLst/>
          </a:prstGeom>
          <a:noFill/>
          <a:ln>
            <a:noFill/>
          </a:ln>
        </p:spPr>
      </p:pic>
      <p:sp>
        <p:nvSpPr>
          <p:cNvPr id="298" name="Google Shape;298;p32"/>
          <p:cNvSpPr txBox="1"/>
          <p:nvPr/>
        </p:nvSpPr>
        <p:spPr>
          <a:xfrm>
            <a:off x="370907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-9BZ8A9U7TE.002</a:t>
            </a:r>
            <a:endParaRPr sz="700">
              <a:solidFill>
                <a:schemeClr val="dk1"/>
              </a:solidFill>
            </a:endParaRPr>
          </a:p>
        </p:txBody>
      </p:sp>
      <p:sp>
        <p:nvSpPr>
          <p:cNvPr id="299" name="Google Shape;299;p32"/>
          <p:cNvSpPr txBox="1"/>
          <p:nvPr/>
        </p:nvSpPr>
        <p:spPr>
          <a:xfrm>
            <a:off x="4543175" y="1956575"/>
            <a:ext cx="1813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chemeClr val="dk1"/>
                </a:solidFill>
              </a:rPr>
              <a:t>. . .</a:t>
            </a:r>
            <a:endParaRPr sz="4800">
              <a:solidFill>
                <a:schemeClr val="dk1"/>
              </a:solidFill>
            </a:endParaRPr>
          </a:p>
        </p:txBody>
      </p:sp>
      <p:pic>
        <p:nvPicPr>
          <p:cNvPr id="300" name="Google Shape;300;p32"/>
          <p:cNvPicPr preferRelativeResize="0"/>
          <p:nvPr/>
        </p:nvPicPr>
        <p:blipFill>
          <a:blip r:embed="rId6">
            <a:alphaModFix/>
          </a:blip>
          <a:stretch>
            <a:fillRect/>
          </a:stretch>
        </p:blipFill>
        <p:spPr>
          <a:xfrm>
            <a:off x="5854575" y="2105325"/>
            <a:ext cx="780950" cy="780950"/>
          </a:xfrm>
          <a:prstGeom prst="rect">
            <a:avLst/>
          </a:prstGeom>
          <a:noFill/>
          <a:ln>
            <a:noFill/>
          </a:ln>
        </p:spPr>
      </p:pic>
      <p:sp>
        <p:nvSpPr>
          <p:cNvPr id="301" name="Google Shape;301;p32"/>
          <p:cNvSpPr txBox="1"/>
          <p:nvPr/>
        </p:nvSpPr>
        <p:spPr>
          <a:xfrm>
            <a:off x="6001575" y="1914925"/>
            <a:ext cx="952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0mym1CooiTE.000</a:t>
            </a:r>
            <a:endParaRPr sz="700">
              <a:solidFill>
                <a:schemeClr val="dk1"/>
              </a:solidFill>
            </a:endParaRPr>
          </a:p>
        </p:txBody>
      </p:sp>
      <p:sp>
        <p:nvSpPr>
          <p:cNvPr id="302" name="Google Shape;302;p32"/>
          <p:cNvSpPr txBox="1"/>
          <p:nvPr/>
        </p:nvSpPr>
        <p:spPr>
          <a:xfrm>
            <a:off x="5768650" y="3025050"/>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3</a:t>
            </a:r>
            <a:endParaRPr b="1" sz="900">
              <a:solidFill>
                <a:schemeClr val="dk1"/>
              </a:solidFill>
            </a:endParaRPr>
          </a:p>
          <a:p>
            <a:pPr indent="0" lvl="0" marL="0" rtl="0" algn="l">
              <a:spcBef>
                <a:spcPts val="0"/>
              </a:spcBef>
              <a:spcAft>
                <a:spcPts val="0"/>
              </a:spcAft>
              <a:buNone/>
            </a:pPr>
            <a:r>
              <a:rPr b="1" lang="es" sz="900">
                <a:solidFill>
                  <a:schemeClr val="dk1"/>
                </a:solidFill>
              </a:rPr>
              <a:t>Gt Label: 3</a:t>
            </a:r>
            <a:endParaRPr b="1" sz="900">
              <a:solidFill>
                <a:schemeClr val="dk1"/>
              </a:solidFill>
            </a:endParaRPr>
          </a:p>
        </p:txBody>
      </p:sp>
      <p:sp>
        <p:nvSpPr>
          <p:cNvPr id="303" name="Google Shape;303;p32"/>
          <p:cNvSpPr txBox="1"/>
          <p:nvPr/>
        </p:nvSpPr>
        <p:spPr>
          <a:xfrm>
            <a:off x="6721450" y="1956575"/>
            <a:ext cx="1813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chemeClr val="dk1"/>
                </a:solidFill>
              </a:rPr>
              <a:t>. . .</a:t>
            </a:r>
            <a:endParaRPr sz="4800">
              <a:solidFill>
                <a:schemeClr val="dk1"/>
              </a:solidFill>
            </a:endParaRPr>
          </a:p>
        </p:txBody>
      </p:sp>
      <p:pic>
        <p:nvPicPr>
          <p:cNvPr id="304" name="Google Shape;304;p32"/>
          <p:cNvPicPr preferRelativeResize="0"/>
          <p:nvPr/>
        </p:nvPicPr>
        <p:blipFill>
          <a:blip r:embed="rId7">
            <a:alphaModFix/>
          </a:blip>
          <a:stretch>
            <a:fillRect/>
          </a:stretch>
        </p:blipFill>
        <p:spPr>
          <a:xfrm>
            <a:off x="7857175" y="2105313"/>
            <a:ext cx="780950" cy="780950"/>
          </a:xfrm>
          <a:prstGeom prst="rect">
            <a:avLst/>
          </a:prstGeom>
          <a:noFill/>
          <a:ln>
            <a:noFill/>
          </a:ln>
        </p:spPr>
      </p:pic>
      <p:sp>
        <p:nvSpPr>
          <p:cNvPr id="305" name="Google Shape;305;p32"/>
          <p:cNvSpPr txBox="1"/>
          <p:nvPr/>
        </p:nvSpPr>
        <p:spPr>
          <a:xfrm>
            <a:off x="8191200" y="1914925"/>
            <a:ext cx="883800" cy="3054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fY4tctYZTz8.004</a:t>
            </a:r>
            <a:endParaRPr sz="700">
              <a:solidFill>
                <a:schemeClr val="dk1"/>
              </a:solidFill>
            </a:endParaRPr>
          </a:p>
        </p:txBody>
      </p:sp>
      <p:sp>
        <p:nvSpPr>
          <p:cNvPr id="306" name="Google Shape;306;p32"/>
          <p:cNvSpPr txBox="1"/>
          <p:nvPr/>
        </p:nvSpPr>
        <p:spPr>
          <a:xfrm>
            <a:off x="7771250" y="3025038"/>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4</a:t>
            </a:r>
            <a:endParaRPr b="1" sz="900">
              <a:solidFill>
                <a:schemeClr val="dk1"/>
              </a:solidFill>
            </a:endParaRPr>
          </a:p>
          <a:p>
            <a:pPr indent="0" lvl="0" marL="0" rtl="0" algn="l">
              <a:spcBef>
                <a:spcPts val="0"/>
              </a:spcBef>
              <a:spcAft>
                <a:spcPts val="0"/>
              </a:spcAft>
              <a:buNone/>
            </a:pPr>
            <a:r>
              <a:rPr b="1" lang="es" sz="900">
                <a:solidFill>
                  <a:schemeClr val="dk1"/>
                </a:solidFill>
              </a:rPr>
              <a:t>Gt Label: 7</a:t>
            </a:r>
            <a:endParaRPr b="1" sz="900">
              <a:solidFill>
                <a:schemeClr val="dk1"/>
              </a:solidFill>
            </a:endParaRPr>
          </a:p>
        </p:txBody>
      </p:sp>
      <p:sp>
        <p:nvSpPr>
          <p:cNvPr id="307" name="Google Shape;307;p32"/>
          <p:cNvSpPr txBox="1"/>
          <p:nvPr/>
        </p:nvSpPr>
        <p:spPr>
          <a:xfrm>
            <a:off x="0" y="2923300"/>
            <a:ext cx="17763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chemeClr val="dk1"/>
                </a:solidFill>
              </a:rPr>
              <a:t>[0.05, 0.10, 0.21, </a:t>
            </a:r>
            <a:r>
              <a:rPr b="1" lang="es" sz="700">
                <a:solidFill>
                  <a:srgbClr val="FF0000"/>
                </a:solidFill>
              </a:rPr>
              <a:t>0.35</a:t>
            </a:r>
            <a:r>
              <a:rPr b="1" lang="es" sz="700">
                <a:solidFill>
                  <a:schemeClr val="dk1"/>
                </a:solidFill>
              </a:rPr>
              <a:t>, 0.12, 0.08, 0.05]</a:t>
            </a:r>
            <a:endParaRPr b="1" sz="700">
              <a:solidFill>
                <a:schemeClr val="dk1"/>
              </a:solidFill>
            </a:endParaRPr>
          </a:p>
        </p:txBody>
      </p:sp>
      <p:sp>
        <p:nvSpPr>
          <p:cNvPr id="308" name="Google Shape;308;p32"/>
          <p:cNvSpPr txBox="1"/>
          <p:nvPr/>
        </p:nvSpPr>
        <p:spPr>
          <a:xfrm>
            <a:off x="1607125" y="2923300"/>
            <a:ext cx="17763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chemeClr val="dk1"/>
                </a:solidFill>
              </a:rPr>
              <a:t>[</a:t>
            </a:r>
            <a:r>
              <a:rPr b="1" lang="es" sz="700">
                <a:solidFill>
                  <a:srgbClr val="FF0000"/>
                </a:solidFill>
              </a:rPr>
              <a:t>0.45,</a:t>
            </a:r>
            <a:r>
              <a:rPr b="1" lang="es" sz="700">
                <a:solidFill>
                  <a:schemeClr val="dk1"/>
                </a:solidFill>
              </a:rPr>
              <a:t> 0.10, 0.11, 0.15, 0.02, 0.08, 0.05]</a:t>
            </a:r>
            <a:endParaRPr b="1" sz="700">
              <a:solidFill>
                <a:schemeClr val="dk1"/>
              </a:solidFill>
            </a:endParaRPr>
          </a:p>
        </p:txBody>
      </p:sp>
      <p:sp>
        <p:nvSpPr>
          <p:cNvPr id="309" name="Google Shape;309;p32"/>
          <p:cNvSpPr txBox="1"/>
          <p:nvPr/>
        </p:nvSpPr>
        <p:spPr>
          <a:xfrm>
            <a:off x="3205100" y="2923300"/>
            <a:ext cx="17763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chemeClr val="dk1"/>
                </a:solidFill>
              </a:rPr>
              <a:t>[</a:t>
            </a:r>
            <a:r>
              <a:rPr b="1" lang="es" sz="700">
                <a:solidFill>
                  <a:srgbClr val="FF0000"/>
                </a:solidFill>
              </a:rPr>
              <a:t>0.35</a:t>
            </a:r>
            <a:r>
              <a:rPr b="1" lang="es" sz="700">
                <a:solidFill>
                  <a:schemeClr val="dk1"/>
                </a:solidFill>
              </a:rPr>
              <a:t>, 0.05, 0.21, 0.25, 0.12, 0.03, 0.05]</a:t>
            </a:r>
            <a:endParaRPr b="1" sz="700">
              <a:solidFill>
                <a:schemeClr val="dk1"/>
              </a:solidFill>
            </a:endParaRPr>
          </a:p>
        </p:txBody>
      </p:sp>
      <p:sp>
        <p:nvSpPr>
          <p:cNvPr id="310" name="Google Shape;310;p32"/>
          <p:cNvSpPr/>
          <p:nvPr/>
        </p:nvSpPr>
        <p:spPr>
          <a:xfrm rot="5400000">
            <a:off x="2374975" y="930350"/>
            <a:ext cx="240600" cy="4755000"/>
          </a:xfrm>
          <a:prstGeom prst="rightBrace">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32"/>
          <p:cNvSpPr/>
          <p:nvPr/>
        </p:nvSpPr>
        <p:spPr>
          <a:xfrm>
            <a:off x="2398075" y="3428150"/>
            <a:ext cx="194400" cy="1758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32"/>
          <p:cNvSpPr txBox="1"/>
          <p:nvPr/>
        </p:nvSpPr>
        <p:spPr>
          <a:xfrm>
            <a:off x="1644150" y="3557700"/>
            <a:ext cx="17763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chemeClr val="dk1"/>
                </a:solidFill>
              </a:rPr>
              <a:t>[</a:t>
            </a:r>
            <a:r>
              <a:rPr b="1" lang="es" sz="700">
                <a:solidFill>
                  <a:srgbClr val="FF0000"/>
                </a:solidFill>
              </a:rPr>
              <a:t>0.85</a:t>
            </a:r>
            <a:r>
              <a:rPr b="1" lang="es" sz="700">
                <a:solidFill>
                  <a:schemeClr val="dk1"/>
                </a:solidFill>
              </a:rPr>
              <a:t>, 0.25, 0.43, 0.75, 0.26, 0.19, 0.15]</a:t>
            </a:r>
            <a:endParaRPr b="1" sz="700">
              <a:solidFill>
                <a:schemeClr val="dk1"/>
              </a:solidFill>
            </a:endParaRPr>
          </a:p>
        </p:txBody>
      </p:sp>
      <p:sp>
        <p:nvSpPr>
          <p:cNvPr id="313" name="Google Shape;313;p32"/>
          <p:cNvSpPr txBox="1"/>
          <p:nvPr/>
        </p:nvSpPr>
        <p:spPr>
          <a:xfrm>
            <a:off x="3488500" y="3372775"/>
            <a:ext cx="952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1</a:t>
            </a:r>
            <a:endParaRPr b="1" sz="900">
              <a:solidFill>
                <a:schemeClr val="dk1"/>
              </a:solidFill>
            </a:endParaRPr>
          </a:p>
          <a:p>
            <a:pPr indent="0" lvl="0" marL="0" rtl="0" algn="l">
              <a:spcBef>
                <a:spcPts val="0"/>
              </a:spcBef>
              <a:spcAft>
                <a:spcPts val="0"/>
              </a:spcAft>
              <a:buNone/>
            </a:pPr>
            <a:r>
              <a:rPr b="1" lang="es" sz="900">
                <a:solidFill>
                  <a:schemeClr val="dk1"/>
                </a:solidFill>
              </a:rPr>
              <a:t>Gt Label: 1</a:t>
            </a:r>
            <a:endParaRPr b="1" sz="900">
              <a:solidFill>
                <a:schemeClr val="dk1"/>
              </a:solidFill>
            </a:endParaRPr>
          </a:p>
        </p:txBody>
      </p:sp>
      <p:sp>
        <p:nvSpPr>
          <p:cNvPr id="314" name="Google Shape;314;p32"/>
          <p:cNvSpPr txBox="1"/>
          <p:nvPr/>
        </p:nvSpPr>
        <p:spPr>
          <a:xfrm>
            <a:off x="4863776" y="3812025"/>
            <a:ext cx="2145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chemeClr val="dk1"/>
                </a:solidFill>
              </a:rPr>
              <a:t>[1,·······,1,·······,0]</a:t>
            </a:r>
            <a:endParaRPr b="1" sz="1900">
              <a:solidFill>
                <a:schemeClr val="dk1"/>
              </a:solidFill>
            </a:endParaRPr>
          </a:p>
        </p:txBody>
      </p:sp>
      <p:sp>
        <p:nvSpPr>
          <p:cNvPr id="315" name="Google Shape;315;p32"/>
          <p:cNvSpPr/>
          <p:nvPr/>
        </p:nvSpPr>
        <p:spPr>
          <a:xfrm flipH="1" rot="-5400000">
            <a:off x="5864116" y="4212584"/>
            <a:ext cx="144900" cy="248700"/>
          </a:xfrm>
          <a:prstGeom prst="homePlate">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32"/>
          <p:cNvSpPr txBox="1"/>
          <p:nvPr/>
        </p:nvSpPr>
        <p:spPr>
          <a:xfrm>
            <a:off x="4657525" y="4436724"/>
            <a:ext cx="2558100" cy="434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chemeClr val="dk1"/>
                </a:solidFill>
              </a:rPr>
              <a:t>Test Accuracy: 0.518</a:t>
            </a:r>
            <a:endParaRPr sz="1900">
              <a:solidFill>
                <a:schemeClr val="dk1"/>
              </a:solidFill>
            </a:endParaRPr>
          </a:p>
        </p:txBody>
      </p:sp>
      <p:cxnSp>
        <p:nvCxnSpPr>
          <p:cNvPr id="317" name="Google Shape;317;p32"/>
          <p:cNvCxnSpPr/>
          <p:nvPr/>
        </p:nvCxnSpPr>
        <p:spPr>
          <a:xfrm>
            <a:off x="3968625" y="3774375"/>
            <a:ext cx="1017600" cy="92400"/>
          </a:xfrm>
          <a:prstGeom prst="straightConnector1">
            <a:avLst/>
          </a:prstGeom>
          <a:noFill/>
          <a:ln cap="flat" cmpd="sng" w="9525">
            <a:solidFill>
              <a:schemeClr val="accent1"/>
            </a:solidFill>
            <a:prstDash val="solid"/>
            <a:round/>
            <a:headEnd len="med" w="med" type="none"/>
            <a:tailEnd len="med" w="med" type="triangle"/>
          </a:ln>
        </p:spPr>
      </p:cxnSp>
      <p:cxnSp>
        <p:nvCxnSpPr>
          <p:cNvPr id="318" name="Google Shape;318;p32"/>
          <p:cNvCxnSpPr>
            <a:stCxn id="302" idx="2"/>
            <a:endCxn id="314" idx="0"/>
          </p:cNvCxnSpPr>
          <p:nvPr/>
        </p:nvCxnSpPr>
        <p:spPr>
          <a:xfrm flipH="1">
            <a:off x="5936650" y="3459750"/>
            <a:ext cx="308400" cy="352200"/>
          </a:xfrm>
          <a:prstGeom prst="straightConnector1">
            <a:avLst/>
          </a:prstGeom>
          <a:noFill/>
          <a:ln cap="flat" cmpd="sng" w="9525">
            <a:solidFill>
              <a:schemeClr val="accent1"/>
            </a:solidFill>
            <a:prstDash val="solid"/>
            <a:round/>
            <a:headEnd len="med" w="med" type="none"/>
            <a:tailEnd len="med" w="med" type="triangle"/>
          </a:ln>
        </p:spPr>
      </p:cxnSp>
      <p:cxnSp>
        <p:nvCxnSpPr>
          <p:cNvPr id="319" name="Google Shape;319;p32"/>
          <p:cNvCxnSpPr>
            <a:stCxn id="306" idx="2"/>
          </p:cNvCxnSpPr>
          <p:nvPr/>
        </p:nvCxnSpPr>
        <p:spPr>
          <a:xfrm flipH="1">
            <a:off x="6882650" y="3459738"/>
            <a:ext cx="1365000" cy="416400"/>
          </a:xfrm>
          <a:prstGeom prst="straightConnector1">
            <a:avLst/>
          </a:prstGeom>
          <a:noFill/>
          <a:ln cap="flat" cmpd="sng" w="9525">
            <a:solidFill>
              <a:schemeClr val="accent1"/>
            </a:solidFill>
            <a:prstDash val="solid"/>
            <a:round/>
            <a:headEnd len="med" w="med" type="none"/>
            <a:tailEnd len="med" w="med" type="triangle"/>
          </a:ln>
        </p:spPr>
      </p:cxnSp>
      <p:sp>
        <p:nvSpPr>
          <p:cNvPr id="320" name="Google Shape;320;p32"/>
          <p:cNvSpPr txBox="1"/>
          <p:nvPr/>
        </p:nvSpPr>
        <p:spPr>
          <a:xfrm>
            <a:off x="463125" y="3992650"/>
            <a:ext cx="3505500" cy="825900"/>
          </a:xfrm>
          <a:prstGeom prst="rect">
            <a:avLst/>
          </a:prstGeom>
          <a:solidFill>
            <a:srgbClr val="D9EAD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As we can see, the results are very similar to the other implementation, so maybe the model is already providing the same predicted label for different images of same user so it works well in that sense.</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e. </a:t>
            </a:r>
            <a:endParaRPr/>
          </a:p>
          <a:p>
            <a:pPr indent="0" lvl="0" marL="0" rtl="0" algn="ctr">
              <a:spcBef>
                <a:spcPts val="0"/>
              </a:spcBef>
              <a:spcAft>
                <a:spcPts val="0"/>
              </a:spcAft>
              <a:buNone/>
            </a:pPr>
            <a:r>
              <a:rPr lang="es"/>
              <a:t>Define a strategy to represent acoustic data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nvSpPr>
        <p:spPr>
          <a:xfrm>
            <a:off x="3511700" y="740250"/>
            <a:ext cx="5258700" cy="2283300"/>
          </a:xfrm>
          <a:prstGeom prst="rect">
            <a:avLst/>
          </a:prstGeom>
          <a:no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endParaRPr>
          </a:p>
        </p:txBody>
      </p:sp>
      <p:sp>
        <p:nvSpPr>
          <p:cNvPr id="331" name="Google Shape;331;p3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r>
              <a:rPr lang="es">
                <a:solidFill>
                  <a:schemeClr val="accent2"/>
                </a:solidFill>
              </a:rPr>
              <a:t>.</a:t>
            </a:r>
            <a:endParaRPr/>
          </a:p>
        </p:txBody>
      </p:sp>
      <p:pic>
        <p:nvPicPr>
          <p:cNvPr id="332" name="Google Shape;332;p34"/>
          <p:cNvPicPr preferRelativeResize="0"/>
          <p:nvPr/>
        </p:nvPicPr>
        <p:blipFill rotWithShape="1">
          <a:blip r:embed="rId3">
            <a:alphaModFix/>
          </a:blip>
          <a:srcRect b="0" l="2388" r="7497" t="0"/>
          <a:stretch/>
        </p:blipFill>
        <p:spPr>
          <a:xfrm>
            <a:off x="330200" y="568400"/>
            <a:ext cx="3030226" cy="2522000"/>
          </a:xfrm>
          <a:prstGeom prst="rect">
            <a:avLst/>
          </a:prstGeom>
          <a:noFill/>
          <a:ln>
            <a:noFill/>
          </a:ln>
        </p:spPr>
      </p:pic>
      <p:pic>
        <p:nvPicPr>
          <p:cNvPr id="333" name="Google Shape;333;p34"/>
          <p:cNvPicPr preferRelativeResize="0"/>
          <p:nvPr/>
        </p:nvPicPr>
        <p:blipFill rotWithShape="1">
          <a:blip r:embed="rId4">
            <a:alphaModFix/>
          </a:blip>
          <a:srcRect b="2676" l="7198" r="7001" t="0"/>
          <a:stretch/>
        </p:blipFill>
        <p:spPr>
          <a:xfrm>
            <a:off x="3819575" y="3197875"/>
            <a:ext cx="5258826" cy="1491350"/>
          </a:xfrm>
          <a:prstGeom prst="rect">
            <a:avLst/>
          </a:prstGeom>
          <a:noFill/>
          <a:ln>
            <a:noFill/>
          </a:ln>
        </p:spPr>
      </p:pic>
      <p:sp>
        <p:nvSpPr>
          <p:cNvPr id="334" name="Google Shape;334;p34"/>
          <p:cNvSpPr txBox="1"/>
          <p:nvPr/>
        </p:nvSpPr>
        <p:spPr>
          <a:xfrm>
            <a:off x="3552050" y="719950"/>
            <a:ext cx="5178000" cy="238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The first step consisted on representing the waveform of the audio signals in order to get a better understanding of the problem we had to work on.</a:t>
            </a:r>
            <a:endParaRPr>
              <a:solidFill>
                <a:schemeClr val="dk1"/>
              </a:solidFill>
            </a:endParaRPr>
          </a:p>
          <a:p>
            <a:pPr indent="0" lvl="0" marL="0" rtl="0" algn="just">
              <a:spcBef>
                <a:spcPts val="0"/>
              </a:spcBef>
              <a:spcAft>
                <a:spcPts val="0"/>
              </a:spcAft>
              <a:buNone/>
            </a:pPr>
            <a:r>
              <a:t/>
            </a:r>
            <a:endParaRPr sz="700">
              <a:solidFill>
                <a:schemeClr val="dk1"/>
              </a:solidFill>
            </a:endParaRPr>
          </a:p>
          <a:p>
            <a:pPr indent="0" lvl="0" marL="0" rtl="0" algn="just">
              <a:spcBef>
                <a:spcPts val="0"/>
              </a:spcBef>
              <a:spcAft>
                <a:spcPts val="0"/>
              </a:spcAft>
              <a:buNone/>
            </a:pPr>
            <a:r>
              <a:rPr lang="es">
                <a:solidFill>
                  <a:schemeClr val="dk1"/>
                </a:solidFill>
              </a:rPr>
              <a:t>Afterwards, in order to </a:t>
            </a:r>
            <a:r>
              <a:rPr lang="es">
                <a:solidFill>
                  <a:schemeClr val="dk1"/>
                </a:solidFill>
              </a:rPr>
              <a:t>perform</a:t>
            </a:r>
            <a:r>
              <a:rPr lang="es">
                <a:solidFill>
                  <a:schemeClr val="dk1"/>
                </a:solidFill>
              </a:rPr>
              <a:t> feature extraction with the audio data, we decided to work with the </a:t>
            </a:r>
            <a:r>
              <a:rPr lang="es" u="sng">
                <a:solidFill>
                  <a:schemeClr val="hlink"/>
                </a:solidFill>
                <a:hlinkClick r:id="rId5"/>
              </a:rPr>
              <a:t>Librosa</a:t>
            </a:r>
            <a:r>
              <a:rPr lang="es">
                <a:solidFill>
                  <a:schemeClr val="dk1"/>
                </a:solidFill>
              </a:rPr>
              <a:t> library.</a:t>
            </a:r>
            <a:endParaRPr>
              <a:solidFill>
                <a:schemeClr val="dk1"/>
              </a:solidFill>
            </a:endParaRPr>
          </a:p>
          <a:p>
            <a:pPr indent="0" lvl="0" marL="0" rtl="0" algn="just">
              <a:spcBef>
                <a:spcPts val="0"/>
              </a:spcBef>
              <a:spcAft>
                <a:spcPts val="0"/>
              </a:spcAft>
              <a:buNone/>
            </a:pPr>
            <a:r>
              <a:t/>
            </a:r>
            <a:endParaRPr sz="700">
              <a:solidFill>
                <a:schemeClr val="dk1"/>
              </a:solidFill>
            </a:endParaRPr>
          </a:p>
          <a:p>
            <a:pPr indent="0" lvl="0" marL="0" rtl="0" algn="just">
              <a:spcBef>
                <a:spcPts val="0"/>
              </a:spcBef>
              <a:spcAft>
                <a:spcPts val="0"/>
              </a:spcAft>
              <a:buNone/>
            </a:pPr>
            <a:r>
              <a:rPr lang="es">
                <a:solidFill>
                  <a:schemeClr val="dk1"/>
                </a:solidFill>
              </a:rPr>
              <a:t>The data extracted using the </a:t>
            </a:r>
            <a:r>
              <a:rPr i="1" lang="es">
                <a:solidFill>
                  <a:schemeClr val="dk1"/>
                </a:solidFill>
              </a:rPr>
              <a:t>Librosa </a:t>
            </a:r>
            <a:r>
              <a:rPr lang="es">
                <a:solidFill>
                  <a:schemeClr val="dk1"/>
                </a:solidFill>
              </a:rPr>
              <a:t>is computed by dividing the original values by 2^15-1 (because we have 16bit audios), which is a better way of working with the data, since the saved volume may be different depending on the used device.</a:t>
            </a:r>
            <a:endParaRPr>
              <a:solidFill>
                <a:schemeClr val="dk1"/>
              </a:solidFill>
            </a:endParaRPr>
          </a:p>
          <a:p>
            <a:pPr indent="0" lvl="0" marL="0" rtl="0" algn="just">
              <a:spcBef>
                <a:spcPts val="0"/>
              </a:spcBef>
              <a:spcAft>
                <a:spcPts val="0"/>
              </a:spcAft>
              <a:buNone/>
            </a:pPr>
            <a:r>
              <a:t/>
            </a:r>
            <a:endParaRPr sz="1600">
              <a:solidFill>
                <a:schemeClr val="dk1"/>
              </a:solidFill>
            </a:endParaRPr>
          </a:p>
          <a:p>
            <a:pPr indent="0" lvl="0" marL="0" rtl="0" algn="just">
              <a:spcBef>
                <a:spcPts val="0"/>
              </a:spcBef>
              <a:spcAft>
                <a:spcPts val="0"/>
              </a:spcAft>
              <a:buNone/>
            </a:pPr>
            <a:r>
              <a:t/>
            </a:r>
            <a:endParaRPr sz="1700">
              <a:solidFill>
                <a:schemeClr val="dk1"/>
              </a:solidFill>
            </a:endParaRPr>
          </a:p>
        </p:txBody>
      </p:sp>
      <p:sp>
        <p:nvSpPr>
          <p:cNvPr id="335" name="Google Shape;335;p34"/>
          <p:cNvSpPr/>
          <p:nvPr/>
        </p:nvSpPr>
        <p:spPr>
          <a:xfrm>
            <a:off x="521700" y="3197875"/>
            <a:ext cx="3246900" cy="4797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          Plot computed using </a:t>
            </a:r>
            <a:r>
              <a:rPr b="1" lang="es"/>
              <a:t>‘</a:t>
            </a:r>
            <a:r>
              <a:rPr b="1" i="1" lang="es"/>
              <a:t>wavfile</a:t>
            </a:r>
            <a:r>
              <a:rPr b="1" lang="es"/>
              <a:t>’</a:t>
            </a:r>
            <a:endParaRPr b="1"/>
          </a:p>
          <a:p>
            <a:pPr indent="0" lvl="0" marL="0" rtl="0" algn="ctr">
              <a:spcBef>
                <a:spcPts val="0"/>
              </a:spcBef>
              <a:spcAft>
                <a:spcPts val="0"/>
              </a:spcAft>
              <a:buNone/>
            </a:pPr>
            <a:r>
              <a:rPr lang="es"/>
              <a:t>            (code provided by the teacher) </a:t>
            </a:r>
            <a:endParaRPr/>
          </a:p>
        </p:txBody>
      </p:sp>
      <p:sp>
        <p:nvSpPr>
          <p:cNvPr id="336" name="Google Shape;336;p34"/>
          <p:cNvSpPr/>
          <p:nvPr/>
        </p:nvSpPr>
        <p:spPr>
          <a:xfrm>
            <a:off x="489250" y="3868450"/>
            <a:ext cx="3246900" cy="5844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Plot computed using </a:t>
            </a:r>
            <a:r>
              <a:rPr b="1" i="1" lang="es"/>
              <a:t>‘Librosa’</a:t>
            </a:r>
            <a:endParaRPr b="1" i="1"/>
          </a:p>
        </p:txBody>
      </p:sp>
      <p:pic>
        <p:nvPicPr>
          <p:cNvPr id="337" name="Google Shape;337;p34"/>
          <p:cNvPicPr preferRelativeResize="0"/>
          <p:nvPr/>
        </p:nvPicPr>
        <p:blipFill>
          <a:blip r:embed="rId6">
            <a:alphaModFix/>
          </a:blip>
          <a:stretch>
            <a:fillRect/>
          </a:stretch>
        </p:blipFill>
        <p:spPr>
          <a:xfrm flipH="1" rot="10800000">
            <a:off x="3108250" y="3956900"/>
            <a:ext cx="530375" cy="424300"/>
          </a:xfrm>
          <a:prstGeom prst="rect">
            <a:avLst/>
          </a:prstGeom>
          <a:noFill/>
          <a:ln>
            <a:noFill/>
          </a:ln>
        </p:spPr>
      </p:pic>
      <p:pic>
        <p:nvPicPr>
          <p:cNvPr id="338" name="Google Shape;338;p34"/>
          <p:cNvPicPr preferRelativeResize="0"/>
          <p:nvPr/>
        </p:nvPicPr>
        <p:blipFill>
          <a:blip r:embed="rId7">
            <a:alphaModFix/>
          </a:blip>
          <a:stretch>
            <a:fillRect/>
          </a:stretch>
        </p:blipFill>
        <p:spPr>
          <a:xfrm rot="-6060447">
            <a:off x="732550" y="3247747"/>
            <a:ext cx="372550" cy="3799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5"/>
          <p:cNvSpPr/>
          <p:nvPr/>
        </p:nvSpPr>
        <p:spPr>
          <a:xfrm>
            <a:off x="125175" y="1695450"/>
            <a:ext cx="2626200" cy="2308500"/>
          </a:xfrm>
          <a:prstGeom prst="roundRect">
            <a:avLst>
              <a:gd fmla="val 16667" name="adj"/>
            </a:avLst>
          </a:prstGeom>
          <a:solidFill>
            <a:srgbClr val="6D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35"/>
          <p:cNvSpPr/>
          <p:nvPr/>
        </p:nvSpPr>
        <p:spPr>
          <a:xfrm>
            <a:off x="2822625" y="1695725"/>
            <a:ext cx="6251700" cy="3147300"/>
          </a:xfrm>
          <a:prstGeom prst="snip1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35"/>
          <p:cNvSpPr txBox="1"/>
          <p:nvPr/>
        </p:nvSpPr>
        <p:spPr>
          <a:xfrm>
            <a:off x="6936900" y="2222675"/>
            <a:ext cx="2033100" cy="262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rPr>
              <a:t>TRIMMING</a:t>
            </a:r>
            <a:r>
              <a:rPr b="1" lang="es" sz="1200">
                <a:solidFill>
                  <a:schemeClr val="dk1"/>
                </a:solidFill>
              </a:rPr>
              <a:t>: </a:t>
            </a:r>
            <a:endParaRPr b="1" sz="1200">
              <a:solidFill>
                <a:schemeClr val="dk1"/>
              </a:solidFill>
            </a:endParaRPr>
          </a:p>
          <a:p>
            <a:pPr indent="0" lvl="0" marL="0" rtl="0" algn="l">
              <a:spcBef>
                <a:spcPts val="0"/>
              </a:spcBef>
              <a:spcAft>
                <a:spcPts val="0"/>
              </a:spcAft>
              <a:buNone/>
            </a:pPr>
            <a:r>
              <a:rPr lang="es" sz="900">
                <a:solidFill>
                  <a:schemeClr val="dk1"/>
                </a:solidFill>
              </a:rPr>
              <a:t>There also exists the possibility of cutting the audio at the beginning and at the end, getting rid of very low values. This could easily be made using the following line: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200">
              <a:solidFill>
                <a:schemeClr val="dk1"/>
              </a:solidFill>
            </a:endParaRPr>
          </a:p>
          <a:p>
            <a:pPr indent="0" lvl="0" marL="0" rtl="0" algn="l">
              <a:spcBef>
                <a:spcPts val="0"/>
              </a:spcBef>
              <a:spcAft>
                <a:spcPts val="0"/>
              </a:spcAft>
              <a:buNone/>
            </a:pPr>
            <a:r>
              <a:rPr lang="es" sz="900">
                <a:solidFill>
                  <a:schemeClr val="dk1"/>
                </a:solidFill>
              </a:rPr>
              <a:t>But, we decided not to implement this preprocessing step, </a:t>
            </a:r>
            <a:r>
              <a:rPr b="1" lang="es" sz="900">
                <a:solidFill>
                  <a:schemeClr val="dk1"/>
                </a:solidFill>
              </a:rPr>
              <a:t>because we consider that the pause or the urge before starting to talk is a characteristic of the age of the speaker. </a:t>
            </a:r>
            <a:r>
              <a:rPr lang="es" sz="900">
                <a:solidFill>
                  <a:schemeClr val="dk1"/>
                </a:solidFill>
              </a:rPr>
              <a:t>For instance, old people talk more paused and may need more time to start talking, and, on the other hand, children tend to start talking very fast.</a:t>
            </a:r>
            <a:endParaRPr sz="900">
              <a:solidFill>
                <a:schemeClr val="dk1"/>
              </a:solidFill>
            </a:endParaRPr>
          </a:p>
        </p:txBody>
      </p:sp>
      <p:sp>
        <p:nvSpPr>
          <p:cNvPr id="346" name="Google Shape;346;p3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r>
              <a:rPr lang="es">
                <a:solidFill>
                  <a:schemeClr val="accent2"/>
                </a:solidFill>
              </a:rPr>
              <a:t>.</a:t>
            </a:r>
            <a:endParaRPr/>
          </a:p>
        </p:txBody>
      </p:sp>
      <p:sp>
        <p:nvSpPr>
          <p:cNvPr id="347" name="Google Shape;347;p35"/>
          <p:cNvSpPr txBox="1"/>
          <p:nvPr/>
        </p:nvSpPr>
        <p:spPr>
          <a:xfrm>
            <a:off x="639300" y="729700"/>
            <a:ext cx="80076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100">
                <a:solidFill>
                  <a:schemeClr val="dk1"/>
                </a:solidFill>
              </a:rPr>
              <a:t>The duration is fixed for all the audios (15.302s), </a:t>
            </a:r>
            <a:endParaRPr sz="2100">
              <a:solidFill>
                <a:schemeClr val="dk1"/>
              </a:solidFill>
            </a:endParaRPr>
          </a:p>
          <a:p>
            <a:pPr indent="0" lvl="0" marL="0" rtl="0" algn="l">
              <a:spcBef>
                <a:spcPts val="0"/>
              </a:spcBef>
              <a:spcAft>
                <a:spcPts val="0"/>
              </a:spcAft>
              <a:buNone/>
            </a:pPr>
            <a:r>
              <a:rPr lang="es" sz="2100">
                <a:solidFill>
                  <a:schemeClr val="dk1"/>
                </a:solidFill>
              </a:rPr>
              <a:t>and we decided to fix the </a:t>
            </a:r>
            <a:r>
              <a:rPr b="1" i="1" lang="es" sz="2100">
                <a:solidFill>
                  <a:schemeClr val="dk1"/>
                </a:solidFill>
              </a:rPr>
              <a:t>samplerate</a:t>
            </a:r>
            <a:r>
              <a:rPr lang="es" sz="2100">
                <a:solidFill>
                  <a:schemeClr val="dk1"/>
                </a:solidFill>
              </a:rPr>
              <a:t> in 8000. </a:t>
            </a:r>
            <a:endParaRPr sz="2100">
              <a:solidFill>
                <a:schemeClr val="dk1"/>
              </a:solidFill>
            </a:endParaRPr>
          </a:p>
          <a:p>
            <a:pPr indent="0" lvl="0" marL="0" rtl="0" algn="l">
              <a:spcBef>
                <a:spcPts val="0"/>
              </a:spcBef>
              <a:spcAft>
                <a:spcPts val="0"/>
              </a:spcAft>
              <a:buNone/>
            </a:pPr>
            <a:r>
              <a:t/>
            </a:r>
            <a:endParaRPr sz="2200">
              <a:solidFill>
                <a:schemeClr val="dk1"/>
              </a:solidFill>
            </a:endParaRPr>
          </a:p>
        </p:txBody>
      </p:sp>
      <p:sp>
        <p:nvSpPr>
          <p:cNvPr id="348" name="Google Shape;348;p35"/>
          <p:cNvSpPr txBox="1"/>
          <p:nvPr/>
        </p:nvSpPr>
        <p:spPr>
          <a:xfrm>
            <a:off x="330200" y="1654375"/>
            <a:ext cx="25173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dk1"/>
                </a:solidFill>
              </a:rPr>
              <a:t>There is lots of </a:t>
            </a:r>
            <a:r>
              <a:rPr i="1" lang="es" sz="1500">
                <a:solidFill>
                  <a:schemeClr val="dk1"/>
                </a:solidFill>
              </a:rPr>
              <a:t>characteristic </a:t>
            </a:r>
            <a:r>
              <a:rPr lang="es" sz="1500">
                <a:solidFill>
                  <a:schemeClr val="dk1"/>
                </a:solidFill>
              </a:rPr>
              <a:t>information stored in the waveform:</a:t>
            </a:r>
            <a:endParaRPr sz="700">
              <a:solidFill>
                <a:schemeClr val="dk1"/>
              </a:solidFill>
            </a:endParaRPr>
          </a:p>
          <a:p>
            <a:pPr indent="0" lvl="0" marL="457200" rtl="0" algn="l">
              <a:spcBef>
                <a:spcPts val="0"/>
              </a:spcBef>
              <a:spcAft>
                <a:spcPts val="0"/>
              </a:spcAft>
              <a:buNone/>
            </a:pPr>
            <a:r>
              <a:t/>
            </a:r>
            <a:endParaRPr>
              <a:solidFill>
                <a:schemeClr val="dk1"/>
              </a:solidFill>
            </a:endParaRPr>
          </a:p>
        </p:txBody>
      </p:sp>
      <p:sp>
        <p:nvSpPr>
          <p:cNvPr id="349" name="Google Shape;349;p35"/>
          <p:cNvSpPr txBox="1"/>
          <p:nvPr/>
        </p:nvSpPr>
        <p:spPr>
          <a:xfrm>
            <a:off x="0" y="3227225"/>
            <a:ext cx="2163300" cy="7389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s" sz="1200">
                <a:solidFill>
                  <a:schemeClr val="dk1"/>
                </a:solidFill>
              </a:rPr>
              <a:t>- </a:t>
            </a:r>
            <a:r>
              <a:rPr lang="es" sz="1200">
                <a:solidFill>
                  <a:schemeClr val="dk1"/>
                </a:solidFill>
              </a:rPr>
              <a:t>Mean</a:t>
            </a:r>
            <a:endParaRPr sz="1200">
              <a:solidFill>
                <a:schemeClr val="dk1"/>
              </a:solidFill>
            </a:endParaRPr>
          </a:p>
          <a:p>
            <a:pPr indent="457200" lvl="0" marL="0" rtl="0" algn="l">
              <a:spcBef>
                <a:spcPts val="0"/>
              </a:spcBef>
              <a:spcAft>
                <a:spcPts val="0"/>
              </a:spcAft>
              <a:buNone/>
            </a:pPr>
            <a:r>
              <a:rPr lang="es" sz="1200">
                <a:solidFill>
                  <a:schemeClr val="dk1"/>
                </a:solidFill>
              </a:rPr>
              <a:t>- Median</a:t>
            </a:r>
            <a:endParaRPr sz="1200">
              <a:solidFill>
                <a:schemeClr val="dk1"/>
              </a:solidFill>
            </a:endParaRPr>
          </a:p>
          <a:p>
            <a:pPr indent="457200" lvl="0" marL="0" rtl="0" algn="l">
              <a:spcBef>
                <a:spcPts val="0"/>
              </a:spcBef>
              <a:spcAft>
                <a:spcPts val="0"/>
              </a:spcAft>
              <a:buNone/>
            </a:pPr>
            <a:r>
              <a:rPr lang="es" sz="1200">
                <a:solidFill>
                  <a:schemeClr val="dk1"/>
                </a:solidFill>
              </a:rPr>
              <a:t>- Standard deviation</a:t>
            </a:r>
            <a:endParaRPr sz="1200"/>
          </a:p>
        </p:txBody>
      </p:sp>
      <p:sp>
        <p:nvSpPr>
          <p:cNvPr id="350" name="Google Shape;350;p35"/>
          <p:cNvSpPr txBox="1"/>
          <p:nvPr/>
        </p:nvSpPr>
        <p:spPr>
          <a:xfrm>
            <a:off x="0" y="2487775"/>
            <a:ext cx="29619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s" sz="1200">
                <a:solidFill>
                  <a:schemeClr val="dk1"/>
                </a:solidFill>
              </a:rPr>
              <a:t>Number of words in the audio.</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Number of words per second.</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Tempo </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Fundamental frequency:</a:t>
            </a:r>
            <a:endParaRPr sz="1200">
              <a:solidFill>
                <a:schemeClr val="dk1"/>
              </a:solidFill>
            </a:endParaRPr>
          </a:p>
        </p:txBody>
      </p:sp>
      <p:cxnSp>
        <p:nvCxnSpPr>
          <p:cNvPr id="351" name="Google Shape;351;p35"/>
          <p:cNvCxnSpPr/>
          <p:nvPr/>
        </p:nvCxnSpPr>
        <p:spPr>
          <a:xfrm>
            <a:off x="6861900" y="2353100"/>
            <a:ext cx="16200" cy="2308500"/>
          </a:xfrm>
          <a:prstGeom prst="straightConnector1">
            <a:avLst/>
          </a:prstGeom>
          <a:noFill/>
          <a:ln cap="flat" cmpd="sng" w="28575">
            <a:solidFill>
              <a:schemeClr val="dk1"/>
            </a:solidFill>
            <a:prstDash val="dash"/>
            <a:round/>
            <a:headEnd len="med" w="med" type="none"/>
            <a:tailEnd len="med" w="med" type="none"/>
          </a:ln>
        </p:spPr>
      </p:cxnSp>
      <p:sp>
        <p:nvSpPr>
          <p:cNvPr id="352" name="Google Shape;352;p35"/>
          <p:cNvSpPr txBox="1"/>
          <p:nvPr/>
        </p:nvSpPr>
        <p:spPr>
          <a:xfrm>
            <a:off x="2961900" y="1654375"/>
            <a:ext cx="60081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rPr>
              <a:t>But before starting extracting the features, some preprocessing steps are necessary:</a:t>
            </a:r>
            <a:endParaRPr sz="1700">
              <a:solidFill>
                <a:schemeClr val="dk1"/>
              </a:solidFill>
            </a:endParaRPr>
          </a:p>
        </p:txBody>
      </p:sp>
      <p:sp>
        <p:nvSpPr>
          <p:cNvPr id="353" name="Google Shape;353;p35"/>
          <p:cNvSpPr txBox="1"/>
          <p:nvPr/>
        </p:nvSpPr>
        <p:spPr>
          <a:xfrm>
            <a:off x="2961900" y="2247425"/>
            <a:ext cx="397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rPr>
              <a:t>DENOISING: </a:t>
            </a:r>
            <a:r>
              <a:rPr lang="es" sz="1200">
                <a:solidFill>
                  <a:schemeClr val="dk1"/>
                </a:solidFill>
              </a:rPr>
              <a:t>Performed using the </a:t>
            </a:r>
            <a:r>
              <a:rPr lang="es" sz="1200" u="sng">
                <a:solidFill>
                  <a:schemeClr val="hlink"/>
                </a:solidFill>
                <a:hlinkClick r:id="rId3"/>
              </a:rPr>
              <a:t>Noisereduce</a:t>
            </a:r>
            <a:r>
              <a:rPr lang="es" sz="1200">
                <a:solidFill>
                  <a:schemeClr val="dk1"/>
                </a:solidFill>
              </a:rPr>
              <a:t> library.</a:t>
            </a:r>
            <a:endParaRPr sz="1200">
              <a:solidFill>
                <a:schemeClr val="dk1"/>
              </a:solidFill>
            </a:endParaRPr>
          </a:p>
        </p:txBody>
      </p:sp>
      <p:pic>
        <p:nvPicPr>
          <p:cNvPr id="354" name="Google Shape;354;p35"/>
          <p:cNvPicPr preferRelativeResize="0"/>
          <p:nvPr/>
        </p:nvPicPr>
        <p:blipFill rotWithShape="1">
          <a:blip r:embed="rId4">
            <a:alphaModFix/>
          </a:blip>
          <a:srcRect b="0" l="4901" r="9106" t="0"/>
          <a:stretch/>
        </p:blipFill>
        <p:spPr>
          <a:xfrm>
            <a:off x="2927888" y="2553775"/>
            <a:ext cx="3853626" cy="2240550"/>
          </a:xfrm>
          <a:prstGeom prst="rect">
            <a:avLst/>
          </a:prstGeom>
          <a:noFill/>
          <a:ln>
            <a:noFill/>
          </a:ln>
        </p:spPr>
      </p:pic>
      <p:sp>
        <p:nvSpPr>
          <p:cNvPr id="355" name="Google Shape;355;p35"/>
          <p:cNvSpPr txBox="1"/>
          <p:nvPr/>
        </p:nvSpPr>
        <p:spPr>
          <a:xfrm>
            <a:off x="965025" y="3227225"/>
            <a:ext cx="3000000" cy="554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s" sz="1200">
                <a:solidFill>
                  <a:schemeClr val="dk1"/>
                </a:solidFill>
              </a:rPr>
              <a:t>- 5-percentile</a:t>
            </a:r>
            <a:endParaRPr sz="1200">
              <a:solidFill>
                <a:schemeClr val="dk1"/>
              </a:solidFill>
            </a:endParaRPr>
          </a:p>
          <a:p>
            <a:pPr indent="457200" lvl="0" marL="0" rtl="0" algn="l">
              <a:spcBef>
                <a:spcPts val="0"/>
              </a:spcBef>
              <a:spcAft>
                <a:spcPts val="0"/>
              </a:spcAft>
              <a:buNone/>
            </a:pPr>
            <a:r>
              <a:rPr lang="es" sz="1200">
                <a:solidFill>
                  <a:schemeClr val="dk1"/>
                </a:solidFill>
              </a:rPr>
              <a:t>- 95-percentile</a:t>
            </a:r>
            <a:endParaRPr/>
          </a:p>
        </p:txBody>
      </p:sp>
      <p:pic>
        <p:nvPicPr>
          <p:cNvPr id="356" name="Google Shape;356;p35"/>
          <p:cNvPicPr preferRelativeResize="0"/>
          <p:nvPr/>
        </p:nvPicPr>
        <p:blipFill>
          <a:blip r:embed="rId5">
            <a:alphaModFix/>
          </a:blip>
          <a:stretch>
            <a:fillRect/>
          </a:stretch>
        </p:blipFill>
        <p:spPr>
          <a:xfrm>
            <a:off x="6967050" y="3227213"/>
            <a:ext cx="2033099" cy="1071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r>
              <a:rPr lang="es">
                <a:solidFill>
                  <a:schemeClr val="accent2"/>
                </a:solidFill>
              </a:rPr>
              <a:t>.</a:t>
            </a:r>
            <a:endParaRPr/>
          </a:p>
        </p:txBody>
      </p:sp>
      <p:sp>
        <p:nvSpPr>
          <p:cNvPr id="362" name="Google Shape;362;p36"/>
          <p:cNvSpPr txBox="1"/>
          <p:nvPr/>
        </p:nvSpPr>
        <p:spPr>
          <a:xfrm>
            <a:off x="219625" y="628513"/>
            <a:ext cx="78789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By finding the </a:t>
            </a:r>
            <a:r>
              <a:rPr b="1" i="1" lang="es">
                <a:solidFill>
                  <a:schemeClr val="dk1"/>
                </a:solidFill>
              </a:rPr>
              <a:t>onset </a:t>
            </a:r>
            <a:r>
              <a:rPr lang="es">
                <a:solidFill>
                  <a:schemeClr val="dk1"/>
                </a:solidFill>
              </a:rPr>
              <a:t>locations (beginning of of a sound) it is possible to calculate the number of words in the audio, and hence to compute the </a:t>
            </a:r>
            <a:r>
              <a:rPr b="1" i="1" lang="es">
                <a:solidFill>
                  <a:schemeClr val="dk1"/>
                </a:solidFill>
              </a:rPr>
              <a:t>number of spoken words per second.</a:t>
            </a:r>
            <a:endParaRPr b="1" i="1">
              <a:solidFill>
                <a:schemeClr val="dk1"/>
              </a:solidFill>
            </a:endParaRPr>
          </a:p>
          <a:p>
            <a:pPr indent="0" lvl="0" marL="0" rtl="0" algn="l">
              <a:spcBef>
                <a:spcPts val="0"/>
              </a:spcBef>
              <a:spcAft>
                <a:spcPts val="0"/>
              </a:spcAft>
              <a:buNone/>
            </a:pPr>
            <a:r>
              <a:rPr lang="es">
                <a:solidFill>
                  <a:schemeClr val="dk1"/>
                </a:solidFill>
              </a:rPr>
              <a:t>On the other hand, the </a:t>
            </a:r>
            <a:r>
              <a:rPr b="1" i="1" lang="es">
                <a:solidFill>
                  <a:schemeClr val="dk1"/>
                </a:solidFill>
              </a:rPr>
              <a:t>tempo </a:t>
            </a:r>
            <a:r>
              <a:rPr lang="es">
                <a:solidFill>
                  <a:schemeClr val="dk1"/>
                </a:solidFill>
              </a:rPr>
              <a:t> of the audio can be extracted using </a:t>
            </a:r>
            <a:endParaRPr>
              <a:solidFill>
                <a:schemeClr val="dk1"/>
              </a:solidFill>
            </a:endParaRPr>
          </a:p>
          <a:p>
            <a:pPr indent="0" lvl="0" marL="0" rtl="0" algn="l">
              <a:spcBef>
                <a:spcPts val="0"/>
              </a:spcBef>
              <a:spcAft>
                <a:spcPts val="0"/>
              </a:spcAft>
              <a:buNone/>
            </a:pPr>
            <a:r>
              <a:rPr lang="es">
                <a:solidFill>
                  <a:schemeClr val="dk1"/>
                </a:solidFill>
              </a:rPr>
              <a:t>Obviously, with some exceptions , but we expect younger people to have  higher values of </a:t>
            </a:r>
            <a:r>
              <a:rPr b="1" i="1" lang="es">
                <a:solidFill>
                  <a:schemeClr val="dk1"/>
                </a:solidFill>
              </a:rPr>
              <a:t>number of words per second </a:t>
            </a:r>
            <a:r>
              <a:rPr lang="es">
                <a:solidFill>
                  <a:schemeClr val="dk1"/>
                </a:solidFill>
              </a:rPr>
              <a:t>and </a:t>
            </a:r>
            <a:r>
              <a:rPr b="1" i="1" lang="es">
                <a:solidFill>
                  <a:schemeClr val="dk1"/>
                </a:solidFill>
              </a:rPr>
              <a:t>beats per minute.</a:t>
            </a:r>
            <a:endParaRPr b="1" i="1">
              <a:solidFill>
                <a:schemeClr val="dk1"/>
              </a:solidFill>
            </a:endParaRPr>
          </a:p>
          <a:p>
            <a:pPr indent="0" lvl="0" marL="0" rtl="0" algn="l">
              <a:spcBef>
                <a:spcPts val="0"/>
              </a:spcBef>
              <a:spcAft>
                <a:spcPts val="0"/>
              </a:spcAft>
              <a:buNone/>
            </a:pPr>
            <a:r>
              <a:t/>
            </a:r>
            <a:endParaRPr b="1" i="1">
              <a:solidFill>
                <a:schemeClr val="dk1"/>
              </a:solidFill>
            </a:endParaRPr>
          </a:p>
        </p:txBody>
      </p:sp>
      <p:pic>
        <p:nvPicPr>
          <p:cNvPr id="363" name="Google Shape;363;p36"/>
          <p:cNvPicPr preferRelativeResize="0"/>
          <p:nvPr/>
        </p:nvPicPr>
        <p:blipFill rotWithShape="1">
          <a:blip r:embed="rId3">
            <a:alphaModFix/>
          </a:blip>
          <a:srcRect b="2693" l="5690" r="7699" t="2465"/>
          <a:stretch/>
        </p:blipFill>
        <p:spPr>
          <a:xfrm>
            <a:off x="133025" y="1870125"/>
            <a:ext cx="5959791" cy="1510309"/>
          </a:xfrm>
          <a:prstGeom prst="rect">
            <a:avLst/>
          </a:prstGeom>
          <a:noFill/>
          <a:ln>
            <a:noFill/>
          </a:ln>
        </p:spPr>
      </p:pic>
      <p:pic>
        <p:nvPicPr>
          <p:cNvPr id="364" name="Google Shape;364;p36"/>
          <p:cNvPicPr preferRelativeResize="0"/>
          <p:nvPr/>
        </p:nvPicPr>
        <p:blipFill>
          <a:blip r:embed="rId4">
            <a:alphaModFix/>
          </a:blip>
          <a:stretch>
            <a:fillRect/>
          </a:stretch>
        </p:blipFill>
        <p:spPr>
          <a:xfrm>
            <a:off x="5630825" y="1234624"/>
            <a:ext cx="3252725" cy="94576"/>
          </a:xfrm>
          <a:prstGeom prst="rect">
            <a:avLst/>
          </a:prstGeom>
          <a:noFill/>
          <a:ln>
            <a:noFill/>
          </a:ln>
        </p:spPr>
      </p:pic>
      <p:sp>
        <p:nvSpPr>
          <p:cNvPr id="365" name="Google Shape;365;p36"/>
          <p:cNvSpPr/>
          <p:nvPr/>
        </p:nvSpPr>
        <p:spPr>
          <a:xfrm>
            <a:off x="6165525" y="2101327"/>
            <a:ext cx="2314500" cy="1112400"/>
          </a:xfrm>
          <a:prstGeom prst="snip1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6"/>
          <p:cNvSpPr/>
          <p:nvPr/>
        </p:nvSpPr>
        <p:spPr>
          <a:xfrm>
            <a:off x="385950" y="3598450"/>
            <a:ext cx="2468100" cy="1159800"/>
          </a:xfrm>
          <a:prstGeom prst="snip1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6"/>
          <p:cNvSpPr txBox="1"/>
          <p:nvPr/>
        </p:nvSpPr>
        <p:spPr>
          <a:xfrm>
            <a:off x="385950" y="3633950"/>
            <a:ext cx="23145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Age class: 2 →  14-18 years</a:t>
            </a:r>
            <a:endParaRPr b="1" sz="12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s" sz="1200">
                <a:solidFill>
                  <a:schemeClr val="dk1"/>
                </a:solidFill>
              </a:rPr>
              <a:t>Audio length: 15.302s</a:t>
            </a:r>
            <a:endParaRPr sz="1200">
              <a:solidFill>
                <a:schemeClr val="dk1"/>
              </a:solidFill>
            </a:endParaRPr>
          </a:p>
          <a:p>
            <a:pPr indent="0" lvl="0" marL="0" rtl="0" algn="l">
              <a:spcBef>
                <a:spcPts val="0"/>
              </a:spcBef>
              <a:spcAft>
                <a:spcPts val="0"/>
              </a:spcAft>
              <a:buNone/>
            </a:pPr>
            <a:r>
              <a:rPr lang="es" sz="1200">
                <a:solidFill>
                  <a:schemeClr val="dk1"/>
                </a:solidFill>
              </a:rPr>
              <a:t>Number of words/s: 3.46</a:t>
            </a:r>
            <a:endParaRPr sz="1200">
              <a:solidFill>
                <a:schemeClr val="dk1"/>
              </a:solidFill>
            </a:endParaRPr>
          </a:p>
          <a:p>
            <a:pPr indent="0" lvl="0" marL="0" rtl="0" algn="l">
              <a:spcBef>
                <a:spcPts val="0"/>
              </a:spcBef>
              <a:spcAft>
                <a:spcPts val="0"/>
              </a:spcAft>
              <a:buNone/>
            </a:pPr>
            <a:r>
              <a:rPr lang="es" sz="1200">
                <a:solidFill>
                  <a:schemeClr val="dk1"/>
                </a:solidFill>
              </a:rPr>
              <a:t>Beats per minute (bpm): 21.31</a:t>
            </a:r>
            <a:r>
              <a:rPr lang="es" sz="1100">
                <a:solidFill>
                  <a:schemeClr val="dk1"/>
                </a:solidFill>
              </a:rPr>
              <a:t> </a:t>
            </a:r>
            <a:endParaRPr sz="1100">
              <a:solidFill>
                <a:schemeClr val="dk1"/>
              </a:solidFill>
            </a:endParaRPr>
          </a:p>
        </p:txBody>
      </p:sp>
      <p:sp>
        <p:nvSpPr>
          <p:cNvPr id="368" name="Google Shape;368;p36"/>
          <p:cNvSpPr txBox="1"/>
          <p:nvPr/>
        </p:nvSpPr>
        <p:spPr>
          <a:xfrm>
            <a:off x="6165525" y="2136800"/>
            <a:ext cx="2388600" cy="10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Age class: 6 →  46-60 years</a:t>
            </a:r>
            <a:endParaRPr b="1" sz="12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s" sz="1200">
                <a:solidFill>
                  <a:schemeClr val="dk1"/>
                </a:solidFill>
              </a:rPr>
              <a:t>Audio length: 15.302s</a:t>
            </a:r>
            <a:endParaRPr sz="1200">
              <a:solidFill>
                <a:schemeClr val="dk1"/>
              </a:solidFill>
            </a:endParaRPr>
          </a:p>
          <a:p>
            <a:pPr indent="0" lvl="0" marL="0" rtl="0" algn="l">
              <a:spcBef>
                <a:spcPts val="0"/>
              </a:spcBef>
              <a:spcAft>
                <a:spcPts val="0"/>
              </a:spcAft>
              <a:buNone/>
            </a:pPr>
            <a:r>
              <a:rPr lang="es" sz="1200">
                <a:solidFill>
                  <a:schemeClr val="dk1"/>
                </a:solidFill>
              </a:rPr>
              <a:t>Number of words/s: 3.20</a:t>
            </a:r>
            <a:endParaRPr sz="1200">
              <a:solidFill>
                <a:schemeClr val="dk1"/>
              </a:solidFill>
            </a:endParaRPr>
          </a:p>
          <a:p>
            <a:pPr indent="0" lvl="0" marL="0" rtl="0" algn="l">
              <a:spcBef>
                <a:spcPts val="0"/>
              </a:spcBef>
              <a:spcAft>
                <a:spcPts val="0"/>
              </a:spcAft>
              <a:buNone/>
            </a:pPr>
            <a:r>
              <a:rPr lang="es" sz="1200">
                <a:solidFill>
                  <a:schemeClr val="dk1"/>
                </a:solidFill>
              </a:rPr>
              <a:t>Beats per minute (bpm): 18.38</a:t>
            </a:r>
            <a:r>
              <a:rPr lang="es" sz="1100">
                <a:solidFill>
                  <a:schemeClr val="dk1"/>
                </a:solidFill>
              </a:rPr>
              <a:t> </a:t>
            </a:r>
            <a:endParaRPr sz="1100">
              <a:solidFill>
                <a:schemeClr val="dk1"/>
              </a:solidFill>
            </a:endParaRPr>
          </a:p>
        </p:txBody>
      </p:sp>
      <p:pic>
        <p:nvPicPr>
          <p:cNvPr id="369" name="Google Shape;369;p36"/>
          <p:cNvPicPr preferRelativeResize="0"/>
          <p:nvPr/>
        </p:nvPicPr>
        <p:blipFill rotWithShape="1">
          <a:blip r:embed="rId5">
            <a:alphaModFix/>
          </a:blip>
          <a:srcRect b="0" l="4758" r="8087" t="0"/>
          <a:stretch/>
        </p:blipFill>
        <p:spPr>
          <a:xfrm>
            <a:off x="3125267" y="3380425"/>
            <a:ext cx="5265282" cy="1510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7"/>
          <p:cNvPicPr preferRelativeResize="0"/>
          <p:nvPr/>
        </p:nvPicPr>
        <p:blipFill rotWithShape="1">
          <a:blip r:embed="rId3">
            <a:alphaModFix/>
          </a:blip>
          <a:srcRect b="2791" l="5992" r="8406" t="6579"/>
          <a:stretch/>
        </p:blipFill>
        <p:spPr>
          <a:xfrm>
            <a:off x="2968650" y="3162350"/>
            <a:ext cx="3118899" cy="1651174"/>
          </a:xfrm>
          <a:prstGeom prst="rect">
            <a:avLst/>
          </a:prstGeom>
          <a:noFill/>
          <a:ln>
            <a:noFill/>
          </a:ln>
        </p:spPr>
      </p:pic>
      <p:pic>
        <p:nvPicPr>
          <p:cNvPr id="375" name="Google Shape;375;p37"/>
          <p:cNvPicPr preferRelativeResize="0"/>
          <p:nvPr/>
        </p:nvPicPr>
        <p:blipFill rotWithShape="1">
          <a:blip r:embed="rId4">
            <a:alphaModFix/>
          </a:blip>
          <a:srcRect b="2345" l="6160" r="8978" t="7107"/>
          <a:stretch/>
        </p:blipFill>
        <p:spPr>
          <a:xfrm>
            <a:off x="187975" y="1534600"/>
            <a:ext cx="3210651" cy="1713075"/>
          </a:xfrm>
          <a:prstGeom prst="rect">
            <a:avLst/>
          </a:prstGeom>
          <a:noFill/>
          <a:ln>
            <a:noFill/>
          </a:ln>
        </p:spPr>
      </p:pic>
      <p:pic>
        <p:nvPicPr>
          <p:cNvPr id="376" name="Google Shape;376;p37"/>
          <p:cNvPicPr preferRelativeResize="0"/>
          <p:nvPr/>
        </p:nvPicPr>
        <p:blipFill rotWithShape="1">
          <a:blip r:embed="rId5">
            <a:alphaModFix/>
          </a:blip>
          <a:srcRect b="3029" l="6556" r="7518" t="7066"/>
          <a:stretch/>
        </p:blipFill>
        <p:spPr>
          <a:xfrm>
            <a:off x="5603250" y="1570200"/>
            <a:ext cx="3210651" cy="1679697"/>
          </a:xfrm>
          <a:prstGeom prst="rect">
            <a:avLst/>
          </a:prstGeom>
          <a:noFill/>
          <a:ln>
            <a:noFill/>
          </a:ln>
        </p:spPr>
      </p:pic>
      <p:sp>
        <p:nvSpPr>
          <p:cNvPr id="377" name="Google Shape;377;p3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r>
              <a:rPr lang="es">
                <a:solidFill>
                  <a:schemeClr val="accent2"/>
                </a:solidFill>
              </a:rPr>
              <a:t>.</a:t>
            </a:r>
            <a:endParaRPr/>
          </a:p>
        </p:txBody>
      </p:sp>
      <p:sp>
        <p:nvSpPr>
          <p:cNvPr id="378" name="Google Shape;378;p37"/>
          <p:cNvSpPr txBox="1"/>
          <p:nvPr/>
        </p:nvSpPr>
        <p:spPr>
          <a:xfrm>
            <a:off x="330200" y="681700"/>
            <a:ext cx="8316600" cy="8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rPr>
              <a:t>Fundamental frequency: </a:t>
            </a:r>
            <a:r>
              <a:rPr lang="es">
                <a:solidFill>
                  <a:schemeClr val="dk1"/>
                </a:solidFill>
              </a:rPr>
              <a:t>Lowest frequency at which a periodic sound appears (known as pitch in music). In the spectogram plots, the fundamental frequency is the lowest horizontal strip, and the repetition of the stip pattern above this fundamental are called harmonics.</a:t>
            </a:r>
            <a:endParaRPr>
              <a:solidFill>
                <a:schemeClr val="dk1"/>
              </a:solidFill>
            </a:endParaRPr>
          </a:p>
        </p:txBody>
      </p:sp>
      <p:pic>
        <p:nvPicPr>
          <p:cNvPr id="379" name="Google Shape;379;p37"/>
          <p:cNvPicPr preferRelativeResize="0"/>
          <p:nvPr/>
        </p:nvPicPr>
        <p:blipFill>
          <a:blip r:embed="rId6">
            <a:alphaModFix/>
          </a:blip>
          <a:stretch>
            <a:fillRect/>
          </a:stretch>
        </p:blipFill>
        <p:spPr>
          <a:xfrm rot="-3774502">
            <a:off x="4214349" y="2775733"/>
            <a:ext cx="302777" cy="308809"/>
          </a:xfrm>
          <a:prstGeom prst="rect">
            <a:avLst/>
          </a:prstGeom>
          <a:noFill/>
          <a:ln>
            <a:noFill/>
          </a:ln>
        </p:spPr>
      </p:pic>
      <p:sp>
        <p:nvSpPr>
          <p:cNvPr id="380" name="Google Shape;380;p37"/>
          <p:cNvSpPr/>
          <p:nvPr/>
        </p:nvSpPr>
        <p:spPr>
          <a:xfrm>
            <a:off x="3478525" y="1493125"/>
            <a:ext cx="2044800" cy="1233000"/>
          </a:xfrm>
          <a:prstGeom prst="snip1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37"/>
          <p:cNvSpPr txBox="1"/>
          <p:nvPr/>
        </p:nvSpPr>
        <p:spPr>
          <a:xfrm>
            <a:off x="3503300" y="1456131"/>
            <a:ext cx="21375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Age class: 1 →  7-13 years</a:t>
            </a:r>
            <a:endParaRPr b="1" sz="11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es" sz="1100">
                <a:solidFill>
                  <a:schemeClr val="dk1"/>
                </a:solidFill>
              </a:rPr>
              <a:t>f0 mean:                      443.26</a:t>
            </a:r>
            <a:endParaRPr sz="1100">
              <a:solidFill>
                <a:schemeClr val="dk1"/>
              </a:solidFill>
            </a:endParaRPr>
          </a:p>
          <a:p>
            <a:pPr indent="0" lvl="0" marL="0" rtl="0" algn="l">
              <a:spcBef>
                <a:spcPts val="0"/>
              </a:spcBef>
              <a:spcAft>
                <a:spcPts val="0"/>
              </a:spcAft>
              <a:buNone/>
            </a:pPr>
            <a:r>
              <a:rPr lang="es" sz="1100">
                <a:solidFill>
                  <a:schemeClr val="dk1"/>
                </a:solidFill>
              </a:rPr>
              <a:t>f0 median:                   292.60</a:t>
            </a:r>
            <a:endParaRPr sz="1100">
              <a:solidFill>
                <a:schemeClr val="dk1"/>
              </a:solidFill>
            </a:endParaRPr>
          </a:p>
          <a:p>
            <a:pPr indent="0" lvl="0" marL="0" rtl="0" algn="l">
              <a:spcBef>
                <a:spcPts val="0"/>
              </a:spcBef>
              <a:spcAft>
                <a:spcPts val="0"/>
              </a:spcAft>
              <a:buNone/>
            </a:pPr>
            <a:r>
              <a:rPr lang="es" sz="1100">
                <a:solidFill>
                  <a:schemeClr val="dk1"/>
                </a:solidFill>
              </a:rPr>
              <a:t>f0 standard deviation: 544.91</a:t>
            </a:r>
            <a:endParaRPr sz="1100">
              <a:solidFill>
                <a:schemeClr val="dk1"/>
              </a:solidFill>
            </a:endParaRPr>
          </a:p>
          <a:p>
            <a:pPr indent="0" lvl="0" marL="0" rtl="0" algn="l">
              <a:spcBef>
                <a:spcPts val="0"/>
              </a:spcBef>
              <a:spcAft>
                <a:spcPts val="0"/>
              </a:spcAft>
              <a:buNone/>
            </a:pPr>
            <a:r>
              <a:rPr lang="es" sz="1100">
                <a:solidFill>
                  <a:schemeClr val="dk1"/>
                </a:solidFill>
              </a:rPr>
              <a:t>f0 5-percentile:            102.56</a:t>
            </a:r>
            <a:endParaRPr sz="1100">
              <a:solidFill>
                <a:schemeClr val="dk1"/>
              </a:solidFill>
            </a:endParaRPr>
          </a:p>
          <a:p>
            <a:pPr indent="0" lvl="0" marL="0" rtl="0" algn="l">
              <a:spcBef>
                <a:spcPts val="0"/>
              </a:spcBef>
              <a:spcAft>
                <a:spcPts val="0"/>
              </a:spcAft>
              <a:buNone/>
            </a:pPr>
            <a:r>
              <a:rPr lang="es" sz="1100">
                <a:solidFill>
                  <a:schemeClr val="dk1"/>
                </a:solidFill>
              </a:rPr>
              <a:t>f0 95-percentile:          1145.30</a:t>
            </a:r>
            <a:endParaRPr sz="1100">
              <a:solidFill>
                <a:schemeClr val="dk1"/>
              </a:solidFill>
            </a:endParaRPr>
          </a:p>
        </p:txBody>
      </p:sp>
      <p:pic>
        <p:nvPicPr>
          <p:cNvPr id="382" name="Google Shape;382;p37"/>
          <p:cNvPicPr preferRelativeResize="0"/>
          <p:nvPr/>
        </p:nvPicPr>
        <p:blipFill>
          <a:blip r:embed="rId6">
            <a:alphaModFix/>
          </a:blip>
          <a:stretch>
            <a:fillRect/>
          </a:stretch>
        </p:blipFill>
        <p:spPr>
          <a:xfrm rot="6738550">
            <a:off x="1593268" y="3205312"/>
            <a:ext cx="283436" cy="315554"/>
          </a:xfrm>
          <a:prstGeom prst="rect">
            <a:avLst/>
          </a:prstGeom>
          <a:noFill/>
          <a:ln>
            <a:noFill/>
          </a:ln>
        </p:spPr>
      </p:pic>
      <p:sp>
        <p:nvSpPr>
          <p:cNvPr id="383" name="Google Shape;383;p37"/>
          <p:cNvSpPr/>
          <p:nvPr/>
        </p:nvSpPr>
        <p:spPr>
          <a:xfrm>
            <a:off x="375413" y="3535900"/>
            <a:ext cx="2376600" cy="1233000"/>
          </a:xfrm>
          <a:prstGeom prst="snip1Rect">
            <a:avLst>
              <a:gd fmla="val 16667" name="adj"/>
            </a:avLst>
          </a:prstGeom>
          <a:solidFill>
            <a:srgbClr val="FFE6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37"/>
          <p:cNvSpPr txBox="1"/>
          <p:nvPr/>
        </p:nvSpPr>
        <p:spPr>
          <a:xfrm>
            <a:off x="375425" y="3467300"/>
            <a:ext cx="22536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Age class: 4 →  25-32 years</a:t>
            </a:r>
            <a:endParaRPr b="1" sz="11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es" sz="1100">
                <a:solidFill>
                  <a:schemeClr val="dk1"/>
                </a:solidFill>
              </a:rPr>
              <a:t>f0 mean:                         971.51</a:t>
            </a:r>
            <a:endParaRPr sz="1100">
              <a:solidFill>
                <a:schemeClr val="dk1"/>
              </a:solidFill>
            </a:endParaRPr>
          </a:p>
          <a:p>
            <a:pPr indent="0" lvl="0" marL="0" rtl="0" algn="l">
              <a:spcBef>
                <a:spcPts val="0"/>
              </a:spcBef>
              <a:spcAft>
                <a:spcPts val="0"/>
              </a:spcAft>
              <a:buNone/>
            </a:pPr>
            <a:r>
              <a:rPr lang="es" sz="1100">
                <a:solidFill>
                  <a:schemeClr val="dk1"/>
                </a:solidFill>
              </a:rPr>
              <a:t>f0 median:                      151.46</a:t>
            </a:r>
            <a:endParaRPr sz="1100">
              <a:solidFill>
                <a:schemeClr val="dk1"/>
              </a:solidFill>
            </a:endParaRPr>
          </a:p>
          <a:p>
            <a:pPr indent="0" lvl="0" marL="0" rtl="0" algn="l">
              <a:spcBef>
                <a:spcPts val="0"/>
              </a:spcBef>
              <a:spcAft>
                <a:spcPts val="0"/>
              </a:spcAft>
              <a:buNone/>
            </a:pPr>
            <a:r>
              <a:rPr lang="es" sz="1100">
                <a:solidFill>
                  <a:schemeClr val="dk1"/>
                </a:solidFill>
              </a:rPr>
              <a:t>f0 standard deviation:   1242.97</a:t>
            </a:r>
            <a:endParaRPr sz="1100">
              <a:solidFill>
                <a:schemeClr val="dk1"/>
              </a:solidFill>
            </a:endParaRPr>
          </a:p>
          <a:p>
            <a:pPr indent="0" lvl="0" marL="0" rtl="0" algn="l">
              <a:spcBef>
                <a:spcPts val="0"/>
              </a:spcBef>
              <a:spcAft>
                <a:spcPts val="0"/>
              </a:spcAft>
              <a:buNone/>
            </a:pPr>
            <a:r>
              <a:rPr lang="es" sz="1100">
                <a:solidFill>
                  <a:schemeClr val="dk1"/>
                </a:solidFill>
              </a:rPr>
              <a:t>f0 5-percentile:                 89.64</a:t>
            </a:r>
            <a:endParaRPr sz="1100">
              <a:solidFill>
                <a:schemeClr val="dk1"/>
              </a:solidFill>
            </a:endParaRPr>
          </a:p>
          <a:p>
            <a:pPr indent="0" lvl="0" marL="0" rtl="0" algn="l">
              <a:spcBef>
                <a:spcPts val="0"/>
              </a:spcBef>
              <a:spcAft>
                <a:spcPts val="0"/>
              </a:spcAft>
              <a:buNone/>
            </a:pPr>
            <a:r>
              <a:rPr lang="es" sz="1100">
                <a:solidFill>
                  <a:schemeClr val="dk1"/>
                </a:solidFill>
              </a:rPr>
              <a:t>f0 95-percentile:           3993.93</a:t>
            </a:r>
            <a:endParaRPr sz="1100">
              <a:solidFill>
                <a:schemeClr val="dk1"/>
              </a:solidFill>
            </a:endParaRPr>
          </a:p>
        </p:txBody>
      </p:sp>
      <p:sp>
        <p:nvSpPr>
          <p:cNvPr id="385" name="Google Shape;385;p37"/>
          <p:cNvSpPr/>
          <p:nvPr/>
        </p:nvSpPr>
        <p:spPr>
          <a:xfrm>
            <a:off x="6304163" y="3535900"/>
            <a:ext cx="2376600" cy="1233000"/>
          </a:xfrm>
          <a:prstGeom prst="snip1Rect">
            <a:avLst>
              <a:gd fmla="val 16667" name="adj"/>
            </a:avLst>
          </a:prstGeom>
          <a:solidFill>
            <a:srgbClr val="F67E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37"/>
          <p:cNvSpPr txBox="1"/>
          <p:nvPr/>
        </p:nvSpPr>
        <p:spPr>
          <a:xfrm>
            <a:off x="6304175" y="3467300"/>
            <a:ext cx="22536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Age class: 7 →  61+  years</a:t>
            </a:r>
            <a:endParaRPr b="1" sz="1100">
              <a:solidFill>
                <a:schemeClr val="dk1"/>
              </a:solidFill>
            </a:endParaRPr>
          </a:p>
          <a:p>
            <a:pPr indent="0" lvl="0" marL="0" rtl="0" algn="l">
              <a:spcBef>
                <a:spcPts val="0"/>
              </a:spcBef>
              <a:spcAft>
                <a:spcPts val="0"/>
              </a:spcAft>
              <a:buNone/>
            </a:pPr>
            <a:r>
              <a:t/>
            </a:r>
            <a:endParaRPr sz="500">
              <a:solidFill>
                <a:schemeClr val="dk1"/>
              </a:solidFill>
            </a:endParaRPr>
          </a:p>
          <a:p>
            <a:pPr indent="0" lvl="0" marL="0" rtl="0" algn="l">
              <a:spcBef>
                <a:spcPts val="0"/>
              </a:spcBef>
              <a:spcAft>
                <a:spcPts val="0"/>
              </a:spcAft>
              <a:buNone/>
            </a:pPr>
            <a:r>
              <a:rPr lang="es" sz="1100">
                <a:solidFill>
                  <a:schemeClr val="dk1"/>
                </a:solidFill>
              </a:rPr>
              <a:t>f0 mean:                          154.15</a:t>
            </a:r>
            <a:endParaRPr sz="1100">
              <a:solidFill>
                <a:schemeClr val="dk1"/>
              </a:solidFill>
            </a:endParaRPr>
          </a:p>
          <a:p>
            <a:pPr indent="0" lvl="0" marL="0" rtl="0" algn="l">
              <a:spcBef>
                <a:spcPts val="0"/>
              </a:spcBef>
              <a:spcAft>
                <a:spcPts val="0"/>
              </a:spcAft>
              <a:buNone/>
            </a:pPr>
            <a:r>
              <a:rPr lang="es" sz="1100">
                <a:solidFill>
                  <a:schemeClr val="dk1"/>
                </a:solidFill>
              </a:rPr>
              <a:t>f0 median:                       145.46</a:t>
            </a:r>
            <a:endParaRPr sz="1100">
              <a:solidFill>
                <a:schemeClr val="dk1"/>
              </a:solidFill>
            </a:endParaRPr>
          </a:p>
          <a:p>
            <a:pPr indent="0" lvl="0" marL="0" rtl="0" algn="l">
              <a:spcBef>
                <a:spcPts val="0"/>
              </a:spcBef>
              <a:spcAft>
                <a:spcPts val="0"/>
              </a:spcAft>
              <a:buNone/>
            </a:pPr>
            <a:r>
              <a:rPr lang="es" sz="1100">
                <a:solidFill>
                  <a:schemeClr val="dk1"/>
                </a:solidFill>
              </a:rPr>
              <a:t>f0 standard deviation:      39.86</a:t>
            </a:r>
            <a:endParaRPr sz="1100">
              <a:solidFill>
                <a:schemeClr val="dk1"/>
              </a:solidFill>
            </a:endParaRPr>
          </a:p>
          <a:p>
            <a:pPr indent="0" lvl="0" marL="0" rtl="0" algn="l">
              <a:spcBef>
                <a:spcPts val="0"/>
              </a:spcBef>
              <a:spcAft>
                <a:spcPts val="0"/>
              </a:spcAft>
              <a:buNone/>
            </a:pPr>
            <a:r>
              <a:rPr lang="es" sz="1100">
                <a:solidFill>
                  <a:schemeClr val="dk1"/>
                </a:solidFill>
              </a:rPr>
              <a:t>f0 5-percentile:                104.68</a:t>
            </a:r>
            <a:endParaRPr sz="1100">
              <a:solidFill>
                <a:schemeClr val="dk1"/>
              </a:solidFill>
            </a:endParaRPr>
          </a:p>
          <a:p>
            <a:pPr indent="0" lvl="0" marL="0" rtl="0" algn="l">
              <a:spcBef>
                <a:spcPts val="0"/>
              </a:spcBef>
              <a:spcAft>
                <a:spcPts val="0"/>
              </a:spcAft>
              <a:buNone/>
            </a:pPr>
            <a:r>
              <a:rPr lang="es" sz="1100">
                <a:solidFill>
                  <a:schemeClr val="dk1"/>
                </a:solidFill>
              </a:rPr>
              <a:t>f0 95-percentile:              233.51</a:t>
            </a:r>
            <a:endParaRPr sz="1100">
              <a:solidFill>
                <a:schemeClr val="dk1"/>
              </a:solidFill>
            </a:endParaRPr>
          </a:p>
        </p:txBody>
      </p:sp>
      <p:pic>
        <p:nvPicPr>
          <p:cNvPr id="387" name="Google Shape;387;p37"/>
          <p:cNvPicPr preferRelativeResize="0"/>
          <p:nvPr/>
        </p:nvPicPr>
        <p:blipFill>
          <a:blip r:embed="rId6">
            <a:alphaModFix/>
          </a:blip>
          <a:stretch>
            <a:fillRect/>
          </a:stretch>
        </p:blipFill>
        <p:spPr>
          <a:xfrm rot="6738550">
            <a:off x="7499405" y="3205312"/>
            <a:ext cx="283436" cy="3155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a:t>
            </a:r>
            <a:r>
              <a:rPr lang="es" sz="2500">
                <a:solidFill>
                  <a:schemeClr val="accent2"/>
                </a:solidFill>
              </a:rPr>
              <a:t>Define a strategy to represent acoustic data</a:t>
            </a:r>
            <a:r>
              <a:rPr lang="es">
                <a:solidFill>
                  <a:schemeClr val="accent2"/>
                </a:solidFill>
              </a:rPr>
              <a:t>.</a:t>
            </a:r>
            <a:endParaRPr/>
          </a:p>
        </p:txBody>
      </p:sp>
      <p:sp>
        <p:nvSpPr>
          <p:cNvPr id="393" name="Google Shape;393;p38"/>
          <p:cNvSpPr txBox="1"/>
          <p:nvPr/>
        </p:nvSpPr>
        <p:spPr>
          <a:xfrm>
            <a:off x="330200" y="1224350"/>
            <a:ext cx="3120300" cy="36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accent2"/>
                </a:solidFill>
              </a:rPr>
              <a:t>1st step: Preprocess data:</a:t>
            </a:r>
            <a:endParaRPr b="1" sz="1700">
              <a:solidFill>
                <a:schemeClr val="accent2"/>
              </a:solidFill>
            </a:endParaRPr>
          </a:p>
          <a:p>
            <a:pPr indent="0" lvl="0" marL="0" rtl="0" algn="l">
              <a:spcBef>
                <a:spcPts val="0"/>
              </a:spcBef>
              <a:spcAft>
                <a:spcPts val="0"/>
              </a:spcAft>
              <a:buNone/>
            </a:pPr>
            <a:r>
              <a:rPr lang="es" sz="1700">
                <a:solidFill>
                  <a:schemeClr val="dk1"/>
                </a:solidFill>
              </a:rPr>
              <a:t>-</a:t>
            </a:r>
            <a:r>
              <a:rPr b="1" lang="es" sz="1700">
                <a:solidFill>
                  <a:schemeClr val="dk1"/>
                </a:solidFill>
              </a:rPr>
              <a:t> </a:t>
            </a:r>
            <a:r>
              <a:rPr lang="es" sz="1700">
                <a:solidFill>
                  <a:schemeClr val="dk1"/>
                </a:solidFill>
              </a:rPr>
              <a:t>Divide data by 2^15</a:t>
            </a:r>
            <a:endParaRPr sz="1700">
              <a:solidFill>
                <a:schemeClr val="dk1"/>
              </a:solidFill>
            </a:endParaRPr>
          </a:p>
          <a:p>
            <a:pPr indent="0" lvl="0" marL="0" rtl="0" algn="l">
              <a:spcBef>
                <a:spcPts val="0"/>
              </a:spcBef>
              <a:spcAft>
                <a:spcPts val="0"/>
              </a:spcAft>
              <a:buNone/>
            </a:pPr>
            <a:r>
              <a:rPr lang="es" sz="1700">
                <a:solidFill>
                  <a:schemeClr val="dk1"/>
                </a:solidFill>
              </a:rPr>
              <a:t>- Noise reduction </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b="1" lang="es" sz="1700">
                <a:solidFill>
                  <a:schemeClr val="accent2"/>
                </a:solidFill>
              </a:rPr>
              <a:t>2nd</a:t>
            </a:r>
            <a:r>
              <a:rPr b="1" lang="es" sz="1700">
                <a:solidFill>
                  <a:schemeClr val="accent2"/>
                </a:solidFill>
              </a:rPr>
              <a:t> step: Extract features:</a:t>
            </a:r>
            <a:endParaRPr b="1" sz="1700">
              <a:solidFill>
                <a:schemeClr val="accent2"/>
              </a:solidFill>
            </a:endParaRPr>
          </a:p>
          <a:p>
            <a:pPr indent="0" lvl="0" marL="0" rtl="0" algn="l">
              <a:spcBef>
                <a:spcPts val="0"/>
              </a:spcBef>
              <a:spcAft>
                <a:spcPts val="0"/>
              </a:spcAft>
              <a:buNone/>
            </a:pPr>
            <a:r>
              <a:rPr lang="es" sz="1700">
                <a:solidFill>
                  <a:schemeClr val="dk1"/>
                </a:solidFill>
              </a:rPr>
              <a:t>- # words in the audio</a:t>
            </a:r>
            <a:endParaRPr sz="1700">
              <a:solidFill>
                <a:schemeClr val="dk1"/>
              </a:solidFill>
            </a:endParaRPr>
          </a:p>
          <a:p>
            <a:pPr indent="0" lvl="0" marL="0" rtl="0" algn="l">
              <a:spcBef>
                <a:spcPts val="0"/>
              </a:spcBef>
              <a:spcAft>
                <a:spcPts val="0"/>
              </a:spcAft>
              <a:buNone/>
            </a:pPr>
            <a:r>
              <a:rPr lang="es" sz="1700">
                <a:solidFill>
                  <a:schemeClr val="dk1"/>
                </a:solidFill>
              </a:rPr>
              <a:t>- # words per second</a:t>
            </a:r>
            <a:endParaRPr sz="1700">
              <a:solidFill>
                <a:schemeClr val="dk1"/>
              </a:solidFill>
            </a:endParaRPr>
          </a:p>
          <a:p>
            <a:pPr indent="0" lvl="0" marL="0" rtl="0" algn="l">
              <a:spcBef>
                <a:spcPts val="0"/>
              </a:spcBef>
              <a:spcAft>
                <a:spcPts val="0"/>
              </a:spcAft>
              <a:buNone/>
            </a:pPr>
            <a:r>
              <a:rPr lang="es" sz="1700">
                <a:solidFill>
                  <a:schemeClr val="dk1"/>
                </a:solidFill>
              </a:rPr>
              <a:t>- # beats per minute</a:t>
            </a:r>
            <a:endParaRPr sz="1700">
              <a:solidFill>
                <a:schemeClr val="dk1"/>
              </a:solidFill>
            </a:endParaRPr>
          </a:p>
          <a:p>
            <a:pPr indent="0" lvl="0" marL="0" rtl="0" algn="l">
              <a:spcBef>
                <a:spcPts val="0"/>
              </a:spcBef>
              <a:spcAft>
                <a:spcPts val="0"/>
              </a:spcAft>
              <a:buNone/>
            </a:pPr>
            <a:r>
              <a:rPr lang="es" sz="1700">
                <a:solidFill>
                  <a:schemeClr val="dk1"/>
                </a:solidFill>
              </a:rPr>
              <a:t>- Fundamental frequency:</a:t>
            </a:r>
            <a:endParaRPr sz="1700">
              <a:solidFill>
                <a:schemeClr val="dk1"/>
              </a:solidFill>
            </a:endParaRPr>
          </a:p>
          <a:p>
            <a:pPr indent="0" lvl="0" marL="0" rtl="0" algn="l">
              <a:spcBef>
                <a:spcPts val="0"/>
              </a:spcBef>
              <a:spcAft>
                <a:spcPts val="0"/>
              </a:spcAft>
              <a:buNone/>
            </a:pPr>
            <a:r>
              <a:rPr lang="es" sz="1700">
                <a:solidFill>
                  <a:schemeClr val="dk1"/>
                </a:solidFill>
              </a:rPr>
              <a:t>	- Mean</a:t>
            </a:r>
            <a:endParaRPr sz="1700">
              <a:solidFill>
                <a:schemeClr val="dk1"/>
              </a:solidFill>
            </a:endParaRPr>
          </a:p>
          <a:p>
            <a:pPr indent="0" lvl="0" marL="0" rtl="0" algn="l">
              <a:spcBef>
                <a:spcPts val="0"/>
              </a:spcBef>
              <a:spcAft>
                <a:spcPts val="0"/>
              </a:spcAft>
              <a:buNone/>
            </a:pPr>
            <a:r>
              <a:rPr lang="es" sz="1700">
                <a:solidFill>
                  <a:schemeClr val="dk1"/>
                </a:solidFill>
              </a:rPr>
              <a:t>	- Median</a:t>
            </a:r>
            <a:endParaRPr sz="1700">
              <a:solidFill>
                <a:schemeClr val="dk1"/>
              </a:solidFill>
            </a:endParaRPr>
          </a:p>
          <a:p>
            <a:pPr indent="0" lvl="0" marL="0" rtl="0" algn="l">
              <a:spcBef>
                <a:spcPts val="0"/>
              </a:spcBef>
              <a:spcAft>
                <a:spcPts val="0"/>
              </a:spcAft>
              <a:buNone/>
            </a:pPr>
            <a:r>
              <a:rPr lang="es" sz="1700">
                <a:solidFill>
                  <a:schemeClr val="dk1"/>
                </a:solidFill>
              </a:rPr>
              <a:t>	- Standard Deviation</a:t>
            </a:r>
            <a:endParaRPr sz="1700">
              <a:solidFill>
                <a:schemeClr val="dk1"/>
              </a:solidFill>
            </a:endParaRPr>
          </a:p>
          <a:p>
            <a:pPr indent="0" lvl="0" marL="0" rtl="0" algn="l">
              <a:spcBef>
                <a:spcPts val="0"/>
              </a:spcBef>
              <a:spcAft>
                <a:spcPts val="0"/>
              </a:spcAft>
              <a:buNone/>
            </a:pPr>
            <a:r>
              <a:rPr lang="es" sz="1700">
                <a:solidFill>
                  <a:schemeClr val="dk1"/>
                </a:solidFill>
              </a:rPr>
              <a:t>	- 5-percentile</a:t>
            </a:r>
            <a:endParaRPr sz="1700">
              <a:solidFill>
                <a:schemeClr val="dk1"/>
              </a:solidFill>
            </a:endParaRPr>
          </a:p>
          <a:p>
            <a:pPr indent="0" lvl="0" marL="0" rtl="0" algn="l">
              <a:spcBef>
                <a:spcPts val="0"/>
              </a:spcBef>
              <a:spcAft>
                <a:spcPts val="0"/>
              </a:spcAft>
              <a:buNone/>
            </a:pPr>
            <a:r>
              <a:rPr lang="es" sz="1700">
                <a:solidFill>
                  <a:schemeClr val="dk1"/>
                </a:solidFill>
              </a:rPr>
              <a:t>	- 95-percentile</a:t>
            </a:r>
            <a:endParaRPr sz="1700">
              <a:solidFill>
                <a:schemeClr val="dk1"/>
              </a:solidFill>
            </a:endParaRPr>
          </a:p>
        </p:txBody>
      </p:sp>
      <p:sp>
        <p:nvSpPr>
          <p:cNvPr id="394" name="Google Shape;394;p38"/>
          <p:cNvSpPr/>
          <p:nvPr/>
        </p:nvSpPr>
        <p:spPr>
          <a:xfrm>
            <a:off x="4348950" y="1851675"/>
            <a:ext cx="312600" cy="3732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38"/>
          <p:cNvSpPr/>
          <p:nvPr/>
        </p:nvSpPr>
        <p:spPr>
          <a:xfrm>
            <a:off x="4348950" y="2266300"/>
            <a:ext cx="312600" cy="373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8"/>
          <p:cNvSpPr/>
          <p:nvPr/>
        </p:nvSpPr>
        <p:spPr>
          <a:xfrm>
            <a:off x="4348950" y="2680925"/>
            <a:ext cx="312600" cy="3732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38"/>
          <p:cNvSpPr/>
          <p:nvPr/>
        </p:nvSpPr>
        <p:spPr>
          <a:xfrm>
            <a:off x="4348950" y="3095550"/>
            <a:ext cx="312600" cy="373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38"/>
          <p:cNvSpPr/>
          <p:nvPr/>
        </p:nvSpPr>
        <p:spPr>
          <a:xfrm>
            <a:off x="5560000" y="1920600"/>
            <a:ext cx="847200" cy="27231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38"/>
          <p:cNvSpPr/>
          <p:nvPr/>
        </p:nvSpPr>
        <p:spPr>
          <a:xfrm rot="-5400000">
            <a:off x="7398625" y="2669400"/>
            <a:ext cx="443700" cy="122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38"/>
          <p:cNvSpPr/>
          <p:nvPr/>
        </p:nvSpPr>
        <p:spPr>
          <a:xfrm>
            <a:off x="4348950" y="3510175"/>
            <a:ext cx="312600" cy="373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8"/>
          <p:cNvSpPr/>
          <p:nvPr/>
        </p:nvSpPr>
        <p:spPr>
          <a:xfrm>
            <a:off x="4348950" y="3924800"/>
            <a:ext cx="312600" cy="3732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2" name="Google Shape;402;p38"/>
          <p:cNvCxnSpPr/>
          <p:nvPr/>
        </p:nvCxnSpPr>
        <p:spPr>
          <a:xfrm>
            <a:off x="9764575" y="5046675"/>
            <a:ext cx="968100" cy="968100"/>
          </a:xfrm>
          <a:prstGeom prst="straightConnector1">
            <a:avLst/>
          </a:prstGeom>
          <a:noFill/>
          <a:ln cap="flat" cmpd="sng" w="9525">
            <a:solidFill>
              <a:schemeClr val="dk2"/>
            </a:solidFill>
            <a:prstDash val="solid"/>
            <a:round/>
            <a:headEnd len="med" w="med" type="none"/>
            <a:tailEnd len="med" w="med" type="triangle"/>
          </a:ln>
        </p:spPr>
      </p:cxnSp>
      <p:pic>
        <p:nvPicPr>
          <p:cNvPr id="403" name="Google Shape;403;p38"/>
          <p:cNvPicPr preferRelativeResize="0"/>
          <p:nvPr/>
        </p:nvPicPr>
        <p:blipFill>
          <a:blip r:embed="rId3">
            <a:alphaModFix/>
          </a:blip>
          <a:stretch>
            <a:fillRect/>
          </a:stretch>
        </p:blipFill>
        <p:spPr>
          <a:xfrm>
            <a:off x="2538175" y="2415450"/>
            <a:ext cx="312600" cy="312600"/>
          </a:xfrm>
          <a:prstGeom prst="rect">
            <a:avLst/>
          </a:prstGeom>
          <a:noFill/>
          <a:ln>
            <a:noFill/>
          </a:ln>
        </p:spPr>
      </p:pic>
      <p:sp>
        <p:nvSpPr>
          <p:cNvPr id="404" name="Google Shape;404;p38"/>
          <p:cNvSpPr/>
          <p:nvPr/>
        </p:nvSpPr>
        <p:spPr>
          <a:xfrm>
            <a:off x="6551150" y="3180450"/>
            <a:ext cx="312600" cy="2034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8"/>
          <p:cNvSpPr txBox="1"/>
          <p:nvPr/>
        </p:nvSpPr>
        <p:spPr>
          <a:xfrm>
            <a:off x="7007700" y="3125850"/>
            <a:ext cx="12765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Predicted Label</a:t>
            </a:r>
            <a:endParaRPr b="1" sz="1100">
              <a:solidFill>
                <a:schemeClr val="dk1"/>
              </a:solidFill>
            </a:endParaRPr>
          </a:p>
        </p:txBody>
      </p:sp>
      <p:sp>
        <p:nvSpPr>
          <p:cNvPr id="406" name="Google Shape;406;p38"/>
          <p:cNvSpPr/>
          <p:nvPr/>
        </p:nvSpPr>
        <p:spPr>
          <a:xfrm>
            <a:off x="2472925" y="2027150"/>
            <a:ext cx="1845600" cy="837057"/>
          </a:xfrm>
          <a:custGeom>
            <a:rect b="b" l="l" r="r" t="t"/>
            <a:pathLst>
              <a:path extrusionOk="0" h="24868" w="73824">
                <a:moveTo>
                  <a:pt x="0" y="24869"/>
                </a:moveTo>
                <a:cubicBezTo>
                  <a:pt x="7194" y="23861"/>
                  <a:pt x="34357" y="22651"/>
                  <a:pt x="43165" y="18818"/>
                </a:cubicBezTo>
                <a:cubicBezTo>
                  <a:pt x="51973" y="14986"/>
                  <a:pt x="47736" y="4967"/>
                  <a:pt x="52846" y="1874"/>
                </a:cubicBezTo>
                <a:cubicBezTo>
                  <a:pt x="57956" y="-1219"/>
                  <a:pt x="70328" y="530"/>
                  <a:pt x="73824" y="261"/>
                </a:cubicBezTo>
              </a:path>
            </a:pathLst>
          </a:custGeom>
          <a:noFill/>
          <a:ln cap="flat" cmpd="sng" w="19050">
            <a:solidFill>
              <a:srgbClr val="00FF00"/>
            </a:solidFill>
            <a:prstDash val="solid"/>
            <a:round/>
            <a:headEnd len="med" w="med" type="none"/>
            <a:tailEnd len="med" w="med" type="none"/>
          </a:ln>
        </p:spPr>
      </p:sp>
      <p:sp>
        <p:nvSpPr>
          <p:cNvPr id="407" name="Google Shape;407;p38"/>
          <p:cNvSpPr/>
          <p:nvPr/>
        </p:nvSpPr>
        <p:spPr>
          <a:xfrm>
            <a:off x="2372050" y="2415449"/>
            <a:ext cx="1976725" cy="721033"/>
          </a:xfrm>
          <a:custGeom>
            <a:rect b="b" l="l" r="r" t="t"/>
            <a:pathLst>
              <a:path extrusionOk="0" h="19699" w="79069">
                <a:moveTo>
                  <a:pt x="0" y="19700"/>
                </a:moveTo>
                <a:cubicBezTo>
                  <a:pt x="7060" y="19297"/>
                  <a:pt x="31870" y="20373"/>
                  <a:pt x="42359" y="17280"/>
                </a:cubicBezTo>
                <a:cubicBezTo>
                  <a:pt x="52848" y="14187"/>
                  <a:pt x="56815" y="3765"/>
                  <a:pt x="62933" y="1143"/>
                </a:cubicBezTo>
                <a:cubicBezTo>
                  <a:pt x="69051" y="-1479"/>
                  <a:pt x="76380" y="1480"/>
                  <a:pt x="79069" y="1547"/>
                </a:cubicBezTo>
              </a:path>
            </a:pathLst>
          </a:custGeom>
          <a:noFill/>
          <a:ln cap="flat" cmpd="sng" w="19050">
            <a:solidFill>
              <a:srgbClr val="00FFFF"/>
            </a:solidFill>
            <a:prstDash val="solid"/>
            <a:round/>
            <a:headEnd len="med" w="med" type="none"/>
            <a:tailEnd len="med" w="med" type="none"/>
          </a:ln>
        </p:spPr>
      </p:sp>
      <p:sp>
        <p:nvSpPr>
          <p:cNvPr id="408" name="Google Shape;408;p38"/>
          <p:cNvSpPr/>
          <p:nvPr/>
        </p:nvSpPr>
        <p:spPr>
          <a:xfrm>
            <a:off x="1635825" y="2839450"/>
            <a:ext cx="2733026" cy="837068"/>
          </a:xfrm>
          <a:custGeom>
            <a:rect b="b" l="l" r="r" t="t"/>
            <a:pathLst>
              <a:path extrusionOk="0" h="22380" w="108518">
                <a:moveTo>
                  <a:pt x="0" y="21759"/>
                </a:moveTo>
                <a:cubicBezTo>
                  <a:pt x="11699" y="21557"/>
                  <a:pt x="55268" y="23844"/>
                  <a:pt x="70194" y="20549"/>
                </a:cubicBezTo>
                <a:cubicBezTo>
                  <a:pt x="85120" y="17255"/>
                  <a:pt x="83171" y="5354"/>
                  <a:pt x="89558" y="1992"/>
                </a:cubicBezTo>
                <a:cubicBezTo>
                  <a:pt x="95945" y="-1370"/>
                  <a:pt x="105358" y="648"/>
                  <a:pt x="108518" y="379"/>
                </a:cubicBezTo>
              </a:path>
            </a:pathLst>
          </a:custGeom>
          <a:noFill/>
          <a:ln cap="flat" cmpd="sng" w="19050">
            <a:solidFill>
              <a:srgbClr val="FF00FF"/>
            </a:solidFill>
            <a:prstDash val="solid"/>
            <a:round/>
            <a:headEnd len="med" w="med" type="none"/>
            <a:tailEnd len="med" w="med" type="none"/>
          </a:ln>
        </p:spPr>
      </p:sp>
      <p:sp>
        <p:nvSpPr>
          <p:cNvPr id="409" name="Google Shape;409;p38"/>
          <p:cNvSpPr/>
          <p:nvPr/>
        </p:nvSpPr>
        <p:spPr>
          <a:xfrm>
            <a:off x="1736675" y="3282829"/>
            <a:ext cx="2612270" cy="653034"/>
          </a:xfrm>
          <a:custGeom>
            <a:rect b="b" l="l" r="r" t="t"/>
            <a:pathLst>
              <a:path extrusionOk="0" h="17959" w="105291">
                <a:moveTo>
                  <a:pt x="0" y="17048"/>
                </a:moveTo>
                <a:cubicBezTo>
                  <a:pt x="12775" y="16981"/>
                  <a:pt x="61454" y="19266"/>
                  <a:pt x="76649" y="16644"/>
                </a:cubicBezTo>
                <a:cubicBezTo>
                  <a:pt x="91844" y="14022"/>
                  <a:pt x="86398" y="3937"/>
                  <a:pt x="91172" y="1315"/>
                </a:cubicBezTo>
                <a:cubicBezTo>
                  <a:pt x="95946" y="-1307"/>
                  <a:pt x="102938" y="978"/>
                  <a:pt x="105291" y="911"/>
                </a:cubicBezTo>
              </a:path>
            </a:pathLst>
          </a:custGeom>
          <a:noFill/>
          <a:ln cap="flat" cmpd="sng" w="19050">
            <a:solidFill>
              <a:srgbClr val="FFFF00"/>
            </a:solidFill>
            <a:prstDash val="solid"/>
            <a:round/>
            <a:headEnd len="med" w="med" type="none"/>
            <a:tailEnd len="med" w="med" type="none"/>
          </a:ln>
        </p:spPr>
      </p:sp>
      <p:sp>
        <p:nvSpPr>
          <p:cNvPr id="410" name="Google Shape;410;p38"/>
          <p:cNvSpPr/>
          <p:nvPr/>
        </p:nvSpPr>
        <p:spPr>
          <a:xfrm>
            <a:off x="2866250" y="3685536"/>
            <a:ext cx="1452275" cy="479696"/>
          </a:xfrm>
          <a:custGeom>
            <a:rect b="b" l="l" r="r" t="t"/>
            <a:pathLst>
              <a:path extrusionOk="0" h="8925" w="58091">
                <a:moveTo>
                  <a:pt x="0" y="8925"/>
                </a:moveTo>
                <a:cubicBezTo>
                  <a:pt x="6724" y="8723"/>
                  <a:pt x="32138" y="9060"/>
                  <a:pt x="40341" y="7715"/>
                </a:cubicBezTo>
                <a:cubicBezTo>
                  <a:pt x="48544" y="6370"/>
                  <a:pt x="46258" y="2135"/>
                  <a:pt x="49216" y="857"/>
                </a:cubicBezTo>
                <a:cubicBezTo>
                  <a:pt x="52174" y="-420"/>
                  <a:pt x="56612" y="185"/>
                  <a:pt x="58091" y="50"/>
                </a:cubicBezTo>
              </a:path>
            </a:pathLst>
          </a:custGeom>
          <a:noFill/>
          <a:ln cap="flat" cmpd="sng" w="19050">
            <a:solidFill>
              <a:srgbClr val="980000"/>
            </a:solidFill>
            <a:prstDash val="solid"/>
            <a:round/>
            <a:headEnd len="med" w="med" type="none"/>
            <a:tailEnd len="med" w="med" type="none"/>
          </a:ln>
        </p:spPr>
      </p:sp>
      <p:sp>
        <p:nvSpPr>
          <p:cNvPr id="411" name="Google Shape;411;p38"/>
          <p:cNvSpPr/>
          <p:nvPr/>
        </p:nvSpPr>
        <p:spPr>
          <a:xfrm>
            <a:off x="4348950" y="4339425"/>
            <a:ext cx="312600" cy="373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8"/>
          <p:cNvSpPr txBox="1"/>
          <p:nvPr/>
        </p:nvSpPr>
        <p:spPr>
          <a:xfrm rot="5400000">
            <a:off x="4576298" y="3089388"/>
            <a:ext cx="28146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1"/>
                </a:solidFill>
              </a:rPr>
              <a:t>Classification model</a:t>
            </a:r>
            <a:endParaRPr sz="2200">
              <a:solidFill>
                <a:schemeClr val="dk1"/>
              </a:solidFill>
            </a:endParaRPr>
          </a:p>
        </p:txBody>
      </p:sp>
      <p:sp>
        <p:nvSpPr>
          <p:cNvPr id="413" name="Google Shape;413;p38"/>
          <p:cNvSpPr/>
          <p:nvPr/>
        </p:nvSpPr>
        <p:spPr>
          <a:xfrm>
            <a:off x="2180450" y="4113117"/>
            <a:ext cx="2158250" cy="316000"/>
          </a:xfrm>
          <a:custGeom>
            <a:rect b="b" l="l" r="r" t="t"/>
            <a:pathLst>
              <a:path extrusionOk="0" h="12640" w="86330">
                <a:moveTo>
                  <a:pt x="0" y="12573"/>
                </a:moveTo>
                <a:cubicBezTo>
                  <a:pt x="11497" y="12371"/>
                  <a:pt x="56007" y="13246"/>
                  <a:pt x="68983" y="11363"/>
                </a:cubicBezTo>
                <a:cubicBezTo>
                  <a:pt x="81959" y="9480"/>
                  <a:pt x="74967" y="3160"/>
                  <a:pt x="77858" y="1277"/>
                </a:cubicBezTo>
                <a:cubicBezTo>
                  <a:pt x="80749" y="-606"/>
                  <a:pt x="84918" y="269"/>
                  <a:pt x="86330" y="67"/>
                </a:cubicBezTo>
              </a:path>
            </a:pathLst>
          </a:custGeom>
          <a:noFill/>
          <a:ln cap="flat" cmpd="sng" w="19050">
            <a:solidFill>
              <a:srgbClr val="0000FF"/>
            </a:solidFill>
            <a:prstDash val="solid"/>
            <a:round/>
            <a:headEnd len="med" w="med" type="none"/>
            <a:tailEnd len="med" w="med" type="none"/>
          </a:ln>
        </p:spPr>
      </p:sp>
      <p:sp>
        <p:nvSpPr>
          <p:cNvPr id="414" name="Google Shape;414;p38"/>
          <p:cNvSpPr/>
          <p:nvPr/>
        </p:nvSpPr>
        <p:spPr>
          <a:xfrm>
            <a:off x="2301475" y="4538375"/>
            <a:ext cx="2037225" cy="131125"/>
          </a:xfrm>
          <a:custGeom>
            <a:rect b="b" l="l" r="r" t="t"/>
            <a:pathLst>
              <a:path extrusionOk="0" h="5245" w="81489">
                <a:moveTo>
                  <a:pt x="0" y="5245"/>
                </a:moveTo>
                <a:cubicBezTo>
                  <a:pt x="13582" y="4371"/>
                  <a:pt x="67908" y="874"/>
                  <a:pt x="81489" y="0"/>
                </a:cubicBezTo>
              </a:path>
            </a:pathLst>
          </a:custGeom>
          <a:noFill/>
          <a:ln cap="flat" cmpd="sng" w="19050">
            <a:solidFill>
              <a:srgbClr val="FF9900"/>
            </a:solidFill>
            <a:prstDash val="solid"/>
            <a:round/>
            <a:headEnd len="med" w="med" type="none"/>
            <a:tailEnd len="med" w="med" type="none"/>
          </a:ln>
        </p:spPr>
      </p:sp>
      <p:sp>
        <p:nvSpPr>
          <p:cNvPr id="415" name="Google Shape;415;p38"/>
          <p:cNvSpPr/>
          <p:nvPr/>
        </p:nvSpPr>
        <p:spPr>
          <a:xfrm>
            <a:off x="4429450" y="751750"/>
            <a:ext cx="3933300" cy="874500"/>
          </a:xfrm>
          <a:prstGeom prst="rect">
            <a:avLst/>
          </a:prstGeom>
          <a:solidFill>
            <a:srgbClr val="EFEFE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
              <a:t>The number of words in the audio depends on the sentence itself, </a:t>
            </a:r>
            <a:r>
              <a:rPr b="1" lang="es"/>
              <a:t>it is a characteristic of the text, not from the speaker</a:t>
            </a:r>
            <a:r>
              <a:rPr lang="es"/>
              <a:t>. So we will not use it as input for our classification model.</a:t>
            </a:r>
            <a:endParaRPr/>
          </a:p>
        </p:txBody>
      </p:sp>
      <p:cxnSp>
        <p:nvCxnSpPr>
          <p:cNvPr id="416" name="Google Shape;416;p38"/>
          <p:cNvCxnSpPr>
            <a:stCxn id="394" idx="3"/>
            <a:endCxn id="398" idx="1"/>
          </p:cNvCxnSpPr>
          <p:nvPr/>
        </p:nvCxnSpPr>
        <p:spPr>
          <a:xfrm>
            <a:off x="4661550" y="2038275"/>
            <a:ext cx="898500" cy="1243800"/>
          </a:xfrm>
          <a:prstGeom prst="straightConnector1">
            <a:avLst/>
          </a:prstGeom>
          <a:noFill/>
          <a:ln cap="flat" cmpd="sng" w="19050">
            <a:solidFill>
              <a:srgbClr val="5DFD46"/>
            </a:solidFill>
            <a:prstDash val="solid"/>
            <a:round/>
            <a:headEnd len="med" w="med" type="none"/>
            <a:tailEnd len="med" w="med" type="triangle"/>
          </a:ln>
        </p:spPr>
      </p:cxnSp>
      <p:cxnSp>
        <p:nvCxnSpPr>
          <p:cNvPr id="417" name="Google Shape;417;p38"/>
          <p:cNvCxnSpPr>
            <a:stCxn id="395" idx="3"/>
            <a:endCxn id="398" idx="1"/>
          </p:cNvCxnSpPr>
          <p:nvPr/>
        </p:nvCxnSpPr>
        <p:spPr>
          <a:xfrm>
            <a:off x="4661550" y="2452900"/>
            <a:ext cx="898500" cy="829200"/>
          </a:xfrm>
          <a:prstGeom prst="straightConnector1">
            <a:avLst/>
          </a:prstGeom>
          <a:noFill/>
          <a:ln cap="flat" cmpd="sng" w="19050">
            <a:solidFill>
              <a:srgbClr val="00FFFF"/>
            </a:solidFill>
            <a:prstDash val="solid"/>
            <a:round/>
            <a:headEnd len="med" w="med" type="none"/>
            <a:tailEnd len="med" w="med" type="triangle"/>
          </a:ln>
        </p:spPr>
      </p:cxnSp>
      <p:cxnSp>
        <p:nvCxnSpPr>
          <p:cNvPr id="418" name="Google Shape;418;p38"/>
          <p:cNvCxnSpPr>
            <a:stCxn id="396" idx="3"/>
            <a:endCxn id="398" idx="1"/>
          </p:cNvCxnSpPr>
          <p:nvPr/>
        </p:nvCxnSpPr>
        <p:spPr>
          <a:xfrm>
            <a:off x="4661550" y="2867525"/>
            <a:ext cx="898500" cy="414600"/>
          </a:xfrm>
          <a:prstGeom prst="straightConnector1">
            <a:avLst/>
          </a:prstGeom>
          <a:noFill/>
          <a:ln cap="flat" cmpd="sng" w="19050">
            <a:solidFill>
              <a:srgbClr val="FF00FF"/>
            </a:solidFill>
            <a:prstDash val="solid"/>
            <a:round/>
            <a:headEnd len="med" w="med" type="none"/>
            <a:tailEnd len="med" w="med" type="triangle"/>
          </a:ln>
        </p:spPr>
      </p:cxnSp>
      <p:cxnSp>
        <p:nvCxnSpPr>
          <p:cNvPr id="419" name="Google Shape;419;p38"/>
          <p:cNvCxnSpPr>
            <a:stCxn id="397" idx="3"/>
            <a:endCxn id="398" idx="1"/>
          </p:cNvCxnSpPr>
          <p:nvPr/>
        </p:nvCxnSpPr>
        <p:spPr>
          <a:xfrm>
            <a:off x="4661550" y="3282150"/>
            <a:ext cx="898500" cy="0"/>
          </a:xfrm>
          <a:prstGeom prst="straightConnector1">
            <a:avLst/>
          </a:prstGeom>
          <a:noFill/>
          <a:ln cap="flat" cmpd="sng" w="19050">
            <a:solidFill>
              <a:srgbClr val="FFFF00"/>
            </a:solidFill>
            <a:prstDash val="solid"/>
            <a:round/>
            <a:headEnd len="med" w="med" type="none"/>
            <a:tailEnd len="med" w="med" type="triangle"/>
          </a:ln>
        </p:spPr>
      </p:cxnSp>
      <p:cxnSp>
        <p:nvCxnSpPr>
          <p:cNvPr id="420" name="Google Shape;420;p38"/>
          <p:cNvCxnSpPr>
            <a:stCxn id="400" idx="3"/>
            <a:endCxn id="398" idx="1"/>
          </p:cNvCxnSpPr>
          <p:nvPr/>
        </p:nvCxnSpPr>
        <p:spPr>
          <a:xfrm flipH="1" rot="10800000">
            <a:off x="4661550" y="3282175"/>
            <a:ext cx="898500" cy="414600"/>
          </a:xfrm>
          <a:prstGeom prst="straightConnector1">
            <a:avLst/>
          </a:prstGeom>
          <a:noFill/>
          <a:ln cap="flat" cmpd="sng" w="19050">
            <a:solidFill>
              <a:srgbClr val="980000"/>
            </a:solidFill>
            <a:prstDash val="solid"/>
            <a:round/>
            <a:headEnd len="med" w="med" type="none"/>
            <a:tailEnd len="med" w="med" type="triangle"/>
          </a:ln>
        </p:spPr>
      </p:cxnSp>
      <p:cxnSp>
        <p:nvCxnSpPr>
          <p:cNvPr id="421" name="Google Shape;421;p38"/>
          <p:cNvCxnSpPr>
            <a:stCxn id="401" idx="3"/>
            <a:endCxn id="398" idx="1"/>
          </p:cNvCxnSpPr>
          <p:nvPr/>
        </p:nvCxnSpPr>
        <p:spPr>
          <a:xfrm flipH="1" rot="10800000">
            <a:off x="4661550" y="3282200"/>
            <a:ext cx="898500" cy="829200"/>
          </a:xfrm>
          <a:prstGeom prst="straightConnector1">
            <a:avLst/>
          </a:prstGeom>
          <a:noFill/>
          <a:ln cap="flat" cmpd="sng" w="19050">
            <a:solidFill>
              <a:srgbClr val="0000FF"/>
            </a:solidFill>
            <a:prstDash val="solid"/>
            <a:round/>
            <a:headEnd len="med" w="med" type="none"/>
            <a:tailEnd len="med" w="med" type="triangle"/>
          </a:ln>
        </p:spPr>
      </p:cxnSp>
      <p:cxnSp>
        <p:nvCxnSpPr>
          <p:cNvPr id="422" name="Google Shape;422;p38"/>
          <p:cNvCxnSpPr>
            <a:stCxn id="411" idx="3"/>
            <a:endCxn id="398" idx="1"/>
          </p:cNvCxnSpPr>
          <p:nvPr/>
        </p:nvCxnSpPr>
        <p:spPr>
          <a:xfrm flipH="1" rot="10800000">
            <a:off x="4661550" y="3282225"/>
            <a:ext cx="898500" cy="1243800"/>
          </a:xfrm>
          <a:prstGeom prst="straightConnector1">
            <a:avLst/>
          </a:prstGeom>
          <a:noFill/>
          <a:ln cap="flat" cmpd="sng" w="19050">
            <a:solidFill>
              <a:srgbClr val="FF9900"/>
            </a:solidFill>
            <a:prstDash val="solid"/>
            <a:round/>
            <a:headEnd len="med" w="med" type="none"/>
            <a:tailEnd len="med" w="med" type="triangle"/>
          </a:ln>
        </p:spPr>
      </p:cxnSp>
      <p:sp>
        <p:nvSpPr>
          <p:cNvPr id="423" name="Google Shape;423;p38"/>
          <p:cNvSpPr/>
          <p:nvPr/>
        </p:nvSpPr>
        <p:spPr>
          <a:xfrm>
            <a:off x="223900" y="590200"/>
            <a:ext cx="3691200" cy="720900"/>
          </a:xfrm>
          <a:prstGeom prst="snip1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Audio pipeline scheme:</a:t>
            </a:r>
            <a:endParaRPr b="1"/>
          </a:p>
          <a:p>
            <a:pPr indent="0" lvl="0" marL="0" rtl="0" algn="ctr">
              <a:spcBef>
                <a:spcPts val="0"/>
              </a:spcBef>
              <a:spcAft>
                <a:spcPts val="0"/>
              </a:spcAft>
              <a:buNone/>
            </a:pPr>
            <a:r>
              <a:rPr lang="es" sz="1300"/>
              <a:t>Extract wanted features (task e) &amp; use them as input for a age classification model (task g)</a:t>
            </a:r>
            <a:endParaRPr sz="1300"/>
          </a:p>
          <a:p>
            <a:pPr indent="0" lvl="0" marL="0" rtl="0" algn="ctr">
              <a:spcBef>
                <a:spcPts val="0"/>
              </a:spcBef>
              <a:spcAft>
                <a:spcPts val="0"/>
              </a:spcAft>
              <a:buNone/>
            </a:pPr>
            <a:r>
              <a:t/>
            </a:r>
            <a:endParaRPr sz="700"/>
          </a:p>
        </p:txBody>
      </p:sp>
      <p:sp>
        <p:nvSpPr>
          <p:cNvPr id="424" name="Google Shape;424;p38"/>
          <p:cNvSpPr/>
          <p:nvPr/>
        </p:nvSpPr>
        <p:spPr>
          <a:xfrm>
            <a:off x="2825900" y="1224350"/>
            <a:ext cx="1583400" cy="1339250"/>
          </a:xfrm>
          <a:custGeom>
            <a:rect b="b" l="l" r="r" t="t"/>
            <a:pathLst>
              <a:path extrusionOk="0" h="53570" w="63336">
                <a:moveTo>
                  <a:pt x="0" y="53251"/>
                </a:moveTo>
                <a:cubicBezTo>
                  <a:pt x="3698" y="52780"/>
                  <a:pt x="17347" y="55470"/>
                  <a:pt x="22188" y="50427"/>
                </a:cubicBezTo>
                <a:cubicBezTo>
                  <a:pt x="27029" y="45384"/>
                  <a:pt x="22188" y="31400"/>
                  <a:pt x="29046" y="22995"/>
                </a:cubicBezTo>
                <a:cubicBezTo>
                  <a:pt x="35904" y="14591"/>
                  <a:pt x="57621" y="3833"/>
                  <a:pt x="63336" y="0"/>
                </a:cubicBezTo>
              </a:path>
            </a:pathLst>
          </a:custGeom>
          <a:noFill/>
          <a:ln cap="flat" cmpd="sng" w="19050">
            <a:solidFill>
              <a:srgbClr val="FF0000"/>
            </a:solidFill>
            <a:prstDash val="solid"/>
            <a:round/>
            <a:headEnd len="med" w="med" type="none"/>
            <a:tailEnd len="med" w="med" type="triangle"/>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9"/>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f. </a:t>
            </a:r>
            <a:r>
              <a:rPr lang="es" sz="2500">
                <a:solidFill>
                  <a:schemeClr val="accent2"/>
                </a:solidFill>
              </a:rPr>
              <a:t>Define a strategy to represent text data</a:t>
            </a:r>
            <a:r>
              <a:rPr lang="es">
                <a:solidFill>
                  <a:schemeClr val="accent2"/>
                </a:solidFill>
              </a:rPr>
              <a:t>.</a:t>
            </a:r>
            <a:r>
              <a:rPr lang="es"/>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s">
                <a:solidFill>
                  <a:schemeClr val="accent2"/>
                </a:solidFill>
              </a:rPr>
              <a:t>Task f. </a:t>
            </a:r>
            <a:r>
              <a:rPr lang="es" sz="2500">
                <a:solidFill>
                  <a:schemeClr val="accent2"/>
                </a:solidFill>
              </a:rPr>
              <a:t>Define a strategy to represent text data</a:t>
            </a:r>
            <a:r>
              <a:rPr lang="es">
                <a:solidFill>
                  <a:schemeClr val="accent2"/>
                </a:solidFill>
              </a:rPr>
              <a:t>.</a:t>
            </a:r>
            <a:endParaRPr sz="2400">
              <a:solidFill>
                <a:schemeClr val="accent2"/>
              </a:solidFill>
            </a:endParaRPr>
          </a:p>
        </p:txBody>
      </p:sp>
      <p:sp>
        <p:nvSpPr>
          <p:cNvPr id="435" name="Google Shape;435;p40"/>
          <p:cNvSpPr txBox="1"/>
          <p:nvPr/>
        </p:nvSpPr>
        <p:spPr>
          <a:xfrm>
            <a:off x="330200" y="565350"/>
            <a:ext cx="8677200" cy="1081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lang="es" sz="1500"/>
              <a:t>As a textual encoder to extract features from text we’ve used BERT from the </a:t>
            </a:r>
            <a:r>
              <a:rPr lang="es" sz="1500" u="sng">
                <a:solidFill>
                  <a:schemeClr val="hlink"/>
                </a:solidFill>
                <a:hlinkClick r:id="rId3"/>
              </a:rPr>
              <a:t>HuggingFace transformer’s library</a:t>
            </a:r>
            <a:r>
              <a:rPr lang="es" sz="1500"/>
              <a:t> that gives us pre-trained core models and tokenizers already working fine. </a:t>
            </a:r>
            <a:endParaRPr sz="900"/>
          </a:p>
          <a:p>
            <a:pPr indent="0" lvl="0" marL="0" marR="0" rtl="0" algn="just">
              <a:lnSpc>
                <a:spcPct val="100000"/>
              </a:lnSpc>
              <a:spcBef>
                <a:spcPts val="0"/>
              </a:spcBef>
              <a:spcAft>
                <a:spcPts val="0"/>
              </a:spcAft>
              <a:buClr>
                <a:srgbClr val="000000"/>
              </a:buClr>
              <a:buSzPts val="1200"/>
              <a:buFont typeface="Arial"/>
              <a:buNone/>
            </a:pPr>
            <a:br>
              <a:rPr lang="es" sz="900"/>
            </a:br>
            <a:r>
              <a:rPr lang="es" sz="1500"/>
              <a:t>We will use </a:t>
            </a:r>
            <a:r>
              <a:rPr lang="es" sz="1500" u="sng">
                <a:solidFill>
                  <a:schemeClr val="hlink"/>
                </a:solidFill>
                <a:hlinkClick r:id="rId4"/>
              </a:rPr>
              <a:t>BERT </a:t>
            </a:r>
            <a:r>
              <a:rPr lang="es" sz="1500"/>
              <a:t>as the encoder and add 2 non-linear layers at the top with ReLU activations to break linearity and try to </a:t>
            </a:r>
            <a:r>
              <a:rPr lang="es" sz="1500"/>
              <a:t>establish some nice representation learning for the captions.</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1500"/>
          </a:p>
          <a:p>
            <a:pPr indent="0" lvl="0" marL="0" marR="0" rtl="0" algn="l">
              <a:lnSpc>
                <a:spcPct val="100000"/>
              </a:lnSpc>
              <a:spcBef>
                <a:spcPts val="0"/>
              </a:spcBef>
              <a:spcAft>
                <a:spcPts val="0"/>
              </a:spcAft>
              <a:buClr>
                <a:srgbClr val="000000"/>
              </a:buClr>
              <a:buSzPts val="1200"/>
              <a:buFont typeface="Arial"/>
              <a:buNone/>
            </a:pPr>
            <a:r>
              <a:t/>
            </a:r>
            <a:endParaRPr sz="2100"/>
          </a:p>
          <a:p>
            <a:pPr indent="0" lvl="0" marL="0" marR="0" rtl="0" algn="l">
              <a:lnSpc>
                <a:spcPct val="100000"/>
              </a:lnSpc>
              <a:spcBef>
                <a:spcPts val="0"/>
              </a:spcBef>
              <a:spcAft>
                <a:spcPts val="0"/>
              </a:spcAft>
              <a:buClr>
                <a:srgbClr val="000000"/>
              </a:buClr>
              <a:buSzPts val="1200"/>
              <a:buFont typeface="Arial"/>
              <a:buNone/>
            </a:pPr>
            <a:r>
              <a:rPr b="1" lang="es" sz="1500"/>
              <a:t>We will only actively train the final layers `LINEAR 1`, `ReLU` and `LINEAR 2`!!!</a:t>
            </a:r>
            <a:endParaRPr b="1" sz="1500"/>
          </a:p>
          <a:p>
            <a:pPr indent="0" lvl="0" marL="0" marR="0" rtl="0" algn="l">
              <a:lnSpc>
                <a:spcPct val="100000"/>
              </a:lnSpc>
              <a:spcBef>
                <a:spcPts val="0"/>
              </a:spcBef>
              <a:spcAft>
                <a:spcPts val="0"/>
              </a:spcAft>
              <a:buClr>
                <a:srgbClr val="000000"/>
              </a:buClr>
              <a:buSzPts val="12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pic>
        <p:nvPicPr>
          <p:cNvPr id="436" name="Google Shape;436;p40"/>
          <p:cNvPicPr preferRelativeResize="0"/>
          <p:nvPr/>
        </p:nvPicPr>
        <p:blipFill>
          <a:blip r:embed="rId5">
            <a:alphaModFix/>
          </a:blip>
          <a:stretch>
            <a:fillRect/>
          </a:stretch>
        </p:blipFill>
        <p:spPr>
          <a:xfrm>
            <a:off x="3049574" y="3400924"/>
            <a:ext cx="287400" cy="287400"/>
          </a:xfrm>
          <a:prstGeom prst="rect">
            <a:avLst/>
          </a:prstGeom>
          <a:noFill/>
          <a:ln>
            <a:noFill/>
          </a:ln>
        </p:spPr>
      </p:pic>
      <p:pic>
        <p:nvPicPr>
          <p:cNvPr id="437" name="Google Shape;437;p40"/>
          <p:cNvPicPr preferRelativeResize="0"/>
          <p:nvPr/>
        </p:nvPicPr>
        <p:blipFill>
          <a:blip r:embed="rId5">
            <a:alphaModFix/>
          </a:blip>
          <a:stretch>
            <a:fillRect/>
          </a:stretch>
        </p:blipFill>
        <p:spPr>
          <a:xfrm>
            <a:off x="3979724" y="4000949"/>
            <a:ext cx="287400" cy="287400"/>
          </a:xfrm>
          <a:prstGeom prst="rect">
            <a:avLst/>
          </a:prstGeom>
          <a:noFill/>
          <a:ln>
            <a:noFill/>
          </a:ln>
        </p:spPr>
      </p:pic>
      <p:pic>
        <p:nvPicPr>
          <p:cNvPr id="438" name="Google Shape;438;p40"/>
          <p:cNvPicPr preferRelativeResize="0"/>
          <p:nvPr/>
        </p:nvPicPr>
        <p:blipFill>
          <a:blip r:embed="rId5">
            <a:alphaModFix/>
          </a:blip>
          <a:stretch>
            <a:fillRect/>
          </a:stretch>
        </p:blipFill>
        <p:spPr>
          <a:xfrm>
            <a:off x="4428349" y="4000949"/>
            <a:ext cx="287400" cy="287400"/>
          </a:xfrm>
          <a:prstGeom prst="rect">
            <a:avLst/>
          </a:prstGeom>
          <a:noFill/>
          <a:ln>
            <a:noFill/>
          </a:ln>
        </p:spPr>
      </p:pic>
      <p:pic>
        <p:nvPicPr>
          <p:cNvPr id="439" name="Google Shape;439;p40"/>
          <p:cNvPicPr preferRelativeResize="0"/>
          <p:nvPr/>
        </p:nvPicPr>
        <p:blipFill>
          <a:blip r:embed="rId5">
            <a:alphaModFix/>
          </a:blip>
          <a:stretch>
            <a:fillRect/>
          </a:stretch>
        </p:blipFill>
        <p:spPr>
          <a:xfrm>
            <a:off x="4876975" y="3757450"/>
            <a:ext cx="287400" cy="287400"/>
          </a:xfrm>
          <a:prstGeom prst="rect">
            <a:avLst/>
          </a:prstGeom>
          <a:noFill/>
          <a:ln>
            <a:noFill/>
          </a:ln>
        </p:spPr>
      </p:pic>
      <p:pic>
        <p:nvPicPr>
          <p:cNvPr id="440" name="Google Shape;440;p40"/>
          <p:cNvPicPr preferRelativeResize="0"/>
          <p:nvPr/>
        </p:nvPicPr>
        <p:blipFill rotWithShape="1">
          <a:blip r:embed="rId6">
            <a:alphaModFix/>
          </a:blip>
          <a:srcRect b="22904" l="18686" r="17558" t="24138"/>
          <a:stretch/>
        </p:blipFill>
        <p:spPr>
          <a:xfrm>
            <a:off x="5306900" y="3521250"/>
            <a:ext cx="384300" cy="479700"/>
          </a:xfrm>
          <a:prstGeom prst="rect">
            <a:avLst/>
          </a:prstGeom>
          <a:noFill/>
          <a:ln>
            <a:noFill/>
          </a:ln>
        </p:spPr>
      </p:pic>
      <p:pic>
        <p:nvPicPr>
          <p:cNvPr id="441" name="Google Shape;441;p40"/>
          <p:cNvPicPr preferRelativeResize="0"/>
          <p:nvPr/>
        </p:nvPicPr>
        <p:blipFill rotWithShape="1">
          <a:blip r:embed="rId6">
            <a:alphaModFix/>
          </a:blip>
          <a:srcRect b="22904" l="18686" r="17558" t="24138"/>
          <a:stretch/>
        </p:blipFill>
        <p:spPr>
          <a:xfrm>
            <a:off x="5691200" y="3521250"/>
            <a:ext cx="384300" cy="479700"/>
          </a:xfrm>
          <a:prstGeom prst="rect">
            <a:avLst/>
          </a:prstGeom>
          <a:noFill/>
          <a:ln>
            <a:noFill/>
          </a:ln>
        </p:spPr>
      </p:pic>
      <p:pic>
        <p:nvPicPr>
          <p:cNvPr id="442" name="Google Shape;442;p40"/>
          <p:cNvPicPr preferRelativeResize="0"/>
          <p:nvPr/>
        </p:nvPicPr>
        <p:blipFill rotWithShape="1">
          <a:blip r:embed="rId6">
            <a:alphaModFix/>
          </a:blip>
          <a:srcRect b="22904" l="18686" r="17558" t="24138"/>
          <a:stretch/>
        </p:blipFill>
        <p:spPr>
          <a:xfrm>
            <a:off x="6670675" y="3521250"/>
            <a:ext cx="384300" cy="479700"/>
          </a:xfrm>
          <a:prstGeom prst="rect">
            <a:avLst/>
          </a:prstGeom>
          <a:noFill/>
          <a:ln>
            <a:noFill/>
          </a:ln>
        </p:spPr>
      </p:pic>
      <p:pic>
        <p:nvPicPr>
          <p:cNvPr id="443" name="Google Shape;443;p40"/>
          <p:cNvPicPr preferRelativeResize="0"/>
          <p:nvPr/>
        </p:nvPicPr>
        <p:blipFill>
          <a:blip r:embed="rId7">
            <a:alphaModFix/>
          </a:blip>
          <a:stretch>
            <a:fillRect/>
          </a:stretch>
        </p:blipFill>
        <p:spPr>
          <a:xfrm>
            <a:off x="901863" y="1863926"/>
            <a:ext cx="7131427" cy="2578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1"/>
          <p:cNvSpPr/>
          <p:nvPr/>
        </p:nvSpPr>
        <p:spPr>
          <a:xfrm>
            <a:off x="294500" y="3614575"/>
            <a:ext cx="8219400" cy="1068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p4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f. </a:t>
            </a:r>
            <a:r>
              <a:rPr lang="es" sz="2500">
                <a:solidFill>
                  <a:schemeClr val="accent2"/>
                </a:solidFill>
              </a:rPr>
              <a:t>Define a strategy to represent text data</a:t>
            </a:r>
            <a:r>
              <a:rPr lang="es">
                <a:solidFill>
                  <a:schemeClr val="accent2"/>
                </a:solidFill>
              </a:rPr>
              <a:t>.</a:t>
            </a:r>
            <a:endParaRPr/>
          </a:p>
        </p:txBody>
      </p:sp>
      <p:pic>
        <p:nvPicPr>
          <p:cNvPr id="450" name="Google Shape;450;p41"/>
          <p:cNvPicPr preferRelativeResize="0"/>
          <p:nvPr/>
        </p:nvPicPr>
        <p:blipFill>
          <a:blip r:embed="rId3">
            <a:alphaModFix/>
          </a:blip>
          <a:stretch>
            <a:fillRect/>
          </a:stretch>
        </p:blipFill>
        <p:spPr>
          <a:xfrm>
            <a:off x="135925" y="1335152"/>
            <a:ext cx="2636402" cy="2190773"/>
          </a:xfrm>
          <a:prstGeom prst="rect">
            <a:avLst/>
          </a:prstGeom>
          <a:noFill/>
          <a:ln>
            <a:noFill/>
          </a:ln>
        </p:spPr>
      </p:pic>
      <p:pic>
        <p:nvPicPr>
          <p:cNvPr id="451" name="Google Shape;451;p41"/>
          <p:cNvPicPr preferRelativeResize="0"/>
          <p:nvPr/>
        </p:nvPicPr>
        <p:blipFill>
          <a:blip r:embed="rId4">
            <a:alphaModFix/>
          </a:blip>
          <a:stretch>
            <a:fillRect/>
          </a:stretch>
        </p:blipFill>
        <p:spPr>
          <a:xfrm>
            <a:off x="3194799" y="1335157"/>
            <a:ext cx="2636402" cy="2190766"/>
          </a:xfrm>
          <a:prstGeom prst="rect">
            <a:avLst/>
          </a:prstGeom>
          <a:noFill/>
          <a:ln>
            <a:noFill/>
          </a:ln>
        </p:spPr>
      </p:pic>
      <p:pic>
        <p:nvPicPr>
          <p:cNvPr id="452" name="Google Shape;452;p41"/>
          <p:cNvPicPr preferRelativeResize="0"/>
          <p:nvPr/>
        </p:nvPicPr>
        <p:blipFill>
          <a:blip r:embed="rId5">
            <a:alphaModFix/>
          </a:blip>
          <a:stretch>
            <a:fillRect/>
          </a:stretch>
        </p:blipFill>
        <p:spPr>
          <a:xfrm>
            <a:off x="6253699" y="1335145"/>
            <a:ext cx="2636402" cy="2190780"/>
          </a:xfrm>
          <a:prstGeom prst="rect">
            <a:avLst/>
          </a:prstGeom>
          <a:noFill/>
          <a:ln>
            <a:noFill/>
          </a:ln>
        </p:spPr>
      </p:pic>
      <p:sp>
        <p:nvSpPr>
          <p:cNvPr id="453" name="Google Shape;453;p41"/>
          <p:cNvSpPr txBox="1"/>
          <p:nvPr/>
        </p:nvSpPr>
        <p:spPr>
          <a:xfrm>
            <a:off x="397531" y="717175"/>
            <a:ext cx="2113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chemeClr val="accent3"/>
                </a:solidFill>
              </a:rPr>
              <a:t>Train TSNE</a:t>
            </a:r>
            <a:endParaRPr b="1" sz="1900">
              <a:solidFill>
                <a:schemeClr val="accent3"/>
              </a:solidFill>
            </a:endParaRPr>
          </a:p>
        </p:txBody>
      </p:sp>
      <p:sp>
        <p:nvSpPr>
          <p:cNvPr id="454" name="Google Shape;454;p41"/>
          <p:cNvSpPr txBox="1"/>
          <p:nvPr/>
        </p:nvSpPr>
        <p:spPr>
          <a:xfrm>
            <a:off x="455850" y="3604475"/>
            <a:ext cx="8219400" cy="9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At, first sight, we do not expect to get a good classifier using just text, since text information does not generally offer much information about the age of the </a:t>
            </a:r>
            <a:r>
              <a:rPr lang="es" sz="1200">
                <a:solidFill>
                  <a:schemeClr val="dk1"/>
                </a:solidFill>
              </a:rPr>
              <a:t>writer. As it can be seen, all classes are very spreaded out.</a:t>
            </a:r>
            <a:endParaRPr sz="1200">
              <a:solidFill>
                <a:schemeClr val="dk1"/>
              </a:solidFill>
            </a:endParaRPr>
          </a:p>
          <a:p>
            <a:pPr indent="0" lvl="0" marL="0" rtl="0" algn="l">
              <a:spcBef>
                <a:spcPts val="0"/>
              </a:spcBef>
              <a:spcAft>
                <a:spcPts val="0"/>
              </a:spcAft>
              <a:buNone/>
            </a:pPr>
            <a:r>
              <a:rPr lang="es" sz="1200">
                <a:solidFill>
                  <a:schemeClr val="dk1"/>
                </a:solidFill>
              </a:rPr>
              <a:t>But, for some very specific age intervals, such as old or very young people (</a:t>
            </a:r>
            <a:r>
              <a:rPr lang="es" sz="1200">
                <a:solidFill>
                  <a:srgbClr val="0000FF"/>
                </a:solidFill>
              </a:rPr>
              <a:t>classes 1</a:t>
            </a:r>
            <a:r>
              <a:rPr lang="es" sz="1200">
                <a:solidFill>
                  <a:schemeClr val="dk1"/>
                </a:solidFill>
              </a:rPr>
              <a:t>→ </a:t>
            </a:r>
            <a:r>
              <a:rPr lang="es" sz="1200">
                <a:solidFill>
                  <a:srgbClr val="FF0000"/>
                </a:solidFill>
              </a:rPr>
              <a:t>[7, 13]</a:t>
            </a:r>
            <a:r>
              <a:rPr lang="es" sz="1200">
                <a:solidFill>
                  <a:schemeClr val="dk1"/>
                </a:solidFill>
              </a:rPr>
              <a:t>, </a:t>
            </a:r>
            <a:r>
              <a:rPr lang="es" sz="1200">
                <a:solidFill>
                  <a:srgbClr val="0000FF"/>
                </a:solidFill>
              </a:rPr>
              <a:t>6</a:t>
            </a:r>
            <a:r>
              <a:rPr lang="es" sz="1200">
                <a:solidFill>
                  <a:schemeClr val="dk1"/>
                </a:solidFill>
              </a:rPr>
              <a:t> → </a:t>
            </a:r>
            <a:r>
              <a:rPr lang="es" sz="1200">
                <a:solidFill>
                  <a:srgbClr val="FF0000"/>
                </a:solidFill>
              </a:rPr>
              <a:t>[46, 60]</a:t>
            </a:r>
            <a:r>
              <a:rPr lang="es" sz="1200">
                <a:solidFill>
                  <a:schemeClr val="dk1"/>
                </a:solidFill>
              </a:rPr>
              <a:t>, </a:t>
            </a:r>
            <a:r>
              <a:rPr lang="es" sz="1200">
                <a:solidFill>
                  <a:srgbClr val="0000FF"/>
                </a:solidFill>
              </a:rPr>
              <a:t>7</a:t>
            </a:r>
            <a:r>
              <a:rPr lang="es" sz="1200">
                <a:solidFill>
                  <a:schemeClr val="dk1"/>
                </a:solidFill>
              </a:rPr>
              <a:t> → </a:t>
            </a:r>
            <a:r>
              <a:rPr lang="es" sz="1200">
                <a:solidFill>
                  <a:srgbClr val="FF0000"/>
                </a:solidFill>
              </a:rPr>
              <a:t>61+</a:t>
            </a:r>
            <a:r>
              <a:rPr lang="es" sz="1200">
                <a:solidFill>
                  <a:schemeClr val="dk1"/>
                </a:solidFill>
              </a:rPr>
              <a:t>), their embeddings are generally more concentrated in specific locations. </a:t>
            </a:r>
            <a:endParaRPr sz="1200">
              <a:solidFill>
                <a:schemeClr val="dk1"/>
              </a:solidFill>
            </a:endParaRPr>
          </a:p>
          <a:p>
            <a:pPr indent="0" lvl="0" marL="0" rtl="0" algn="l">
              <a:spcBef>
                <a:spcPts val="0"/>
              </a:spcBef>
              <a:spcAft>
                <a:spcPts val="0"/>
              </a:spcAft>
              <a:buNone/>
            </a:pPr>
            <a:r>
              <a:rPr lang="es" sz="1200">
                <a:solidFill>
                  <a:schemeClr val="dk1"/>
                </a:solidFill>
              </a:rPr>
              <a:t>So, </a:t>
            </a:r>
            <a:r>
              <a:rPr b="1" lang="es" sz="1200">
                <a:solidFill>
                  <a:schemeClr val="dk1"/>
                </a:solidFill>
              </a:rPr>
              <a:t>we foresee that text information will be important for just some specific age intervals.</a:t>
            </a:r>
            <a:endParaRPr b="1" sz="1200">
              <a:solidFill>
                <a:schemeClr val="dk1"/>
              </a:solidFill>
            </a:endParaRPr>
          </a:p>
        </p:txBody>
      </p:sp>
      <p:sp>
        <p:nvSpPr>
          <p:cNvPr id="455" name="Google Shape;455;p41"/>
          <p:cNvSpPr txBox="1"/>
          <p:nvPr/>
        </p:nvSpPr>
        <p:spPr>
          <a:xfrm>
            <a:off x="3456418" y="717175"/>
            <a:ext cx="2113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chemeClr val="accent3"/>
                </a:solidFill>
              </a:rPr>
              <a:t>Val</a:t>
            </a:r>
            <a:r>
              <a:rPr b="1" lang="es" sz="1900">
                <a:solidFill>
                  <a:schemeClr val="accent3"/>
                </a:solidFill>
              </a:rPr>
              <a:t> TSNE</a:t>
            </a:r>
            <a:endParaRPr b="1" sz="1900">
              <a:solidFill>
                <a:schemeClr val="accent3"/>
              </a:solidFill>
            </a:endParaRPr>
          </a:p>
        </p:txBody>
      </p:sp>
      <p:sp>
        <p:nvSpPr>
          <p:cNvPr id="456" name="Google Shape;456;p41"/>
          <p:cNvSpPr txBox="1"/>
          <p:nvPr/>
        </p:nvSpPr>
        <p:spPr>
          <a:xfrm>
            <a:off x="6515331" y="717175"/>
            <a:ext cx="2113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chemeClr val="accent3"/>
                </a:solidFill>
              </a:rPr>
              <a:t>T</a:t>
            </a:r>
            <a:r>
              <a:rPr b="1" lang="es" sz="1900">
                <a:solidFill>
                  <a:schemeClr val="accent3"/>
                </a:solidFill>
              </a:rPr>
              <a:t>est</a:t>
            </a:r>
            <a:r>
              <a:rPr b="1" lang="es" sz="1900">
                <a:solidFill>
                  <a:schemeClr val="accent3"/>
                </a:solidFill>
              </a:rPr>
              <a:t> TSNE</a:t>
            </a:r>
            <a:endParaRPr b="1" sz="1900">
              <a:solidFill>
                <a:schemeClr val="accent3"/>
              </a:solidFill>
            </a:endParaRPr>
          </a:p>
        </p:txBody>
      </p:sp>
      <p:sp>
        <p:nvSpPr>
          <p:cNvPr id="457" name="Google Shape;457;p41"/>
          <p:cNvSpPr/>
          <p:nvPr/>
        </p:nvSpPr>
        <p:spPr>
          <a:xfrm>
            <a:off x="3709901" y="2706733"/>
            <a:ext cx="843900" cy="580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58" name="Google Shape;458;p41"/>
          <p:cNvCxnSpPr>
            <a:stCxn id="457" idx="6"/>
          </p:cNvCxnSpPr>
          <p:nvPr/>
        </p:nvCxnSpPr>
        <p:spPr>
          <a:xfrm flipH="1" rot="10800000">
            <a:off x="4553801" y="2620933"/>
            <a:ext cx="1016100" cy="376200"/>
          </a:xfrm>
          <a:prstGeom prst="curvedConnector3">
            <a:avLst>
              <a:gd fmla="val 50000" name="adj1"/>
            </a:avLst>
          </a:prstGeom>
          <a:noFill/>
          <a:ln cap="flat" cmpd="sng" w="9525">
            <a:solidFill>
              <a:srgbClr val="FF0000"/>
            </a:solidFill>
            <a:prstDash val="solid"/>
            <a:round/>
            <a:headEnd len="med" w="med" type="none"/>
            <a:tailEnd len="med" w="med" type="triangle"/>
          </a:ln>
        </p:spPr>
      </p:cxnSp>
      <p:sp>
        <p:nvSpPr>
          <p:cNvPr id="459" name="Google Shape;459;p41"/>
          <p:cNvSpPr/>
          <p:nvPr/>
        </p:nvSpPr>
        <p:spPr>
          <a:xfrm rot="-953464">
            <a:off x="4198564" y="1472941"/>
            <a:ext cx="260765" cy="677524"/>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60" name="Google Shape;460;p41"/>
          <p:cNvCxnSpPr>
            <a:stCxn id="459" idx="6"/>
          </p:cNvCxnSpPr>
          <p:nvPr/>
        </p:nvCxnSpPr>
        <p:spPr>
          <a:xfrm>
            <a:off x="4454347" y="1776003"/>
            <a:ext cx="1105500" cy="264000"/>
          </a:xfrm>
          <a:prstGeom prst="curvedConnector3">
            <a:avLst>
              <a:gd fmla="val 50958" name="adj1"/>
            </a:avLst>
          </a:prstGeom>
          <a:noFill/>
          <a:ln cap="flat" cmpd="sng" w="9525">
            <a:solidFill>
              <a:srgbClr val="FF0000"/>
            </a:solidFill>
            <a:prstDash val="solid"/>
            <a:round/>
            <a:headEnd len="med" w="med" type="none"/>
            <a:tailEnd len="med" w="med" type="triangle"/>
          </a:ln>
        </p:spPr>
      </p:cxnSp>
      <p:sp>
        <p:nvSpPr>
          <p:cNvPr id="461" name="Google Shape;461;p41"/>
          <p:cNvSpPr/>
          <p:nvPr/>
        </p:nvSpPr>
        <p:spPr>
          <a:xfrm>
            <a:off x="7674069" y="1509068"/>
            <a:ext cx="402600" cy="63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62" name="Google Shape;462;p41"/>
          <p:cNvCxnSpPr>
            <a:stCxn id="461" idx="5"/>
          </p:cNvCxnSpPr>
          <p:nvPr/>
        </p:nvCxnSpPr>
        <p:spPr>
          <a:xfrm flipH="1" rot="-5400000">
            <a:off x="8077409" y="1995044"/>
            <a:ext cx="460200" cy="579600"/>
          </a:xfrm>
          <a:prstGeom prst="curvedConnector2">
            <a:avLst/>
          </a:prstGeom>
          <a:noFill/>
          <a:ln cap="flat" cmpd="sng" w="9525">
            <a:solidFill>
              <a:srgbClr val="FF0000"/>
            </a:solidFill>
            <a:prstDash val="solid"/>
            <a:round/>
            <a:headEnd len="med" w="med" type="none"/>
            <a:tailEnd len="med" w="med" type="triangle"/>
          </a:ln>
        </p:spPr>
      </p:cxnSp>
      <p:sp>
        <p:nvSpPr>
          <p:cNvPr id="463" name="Google Shape;463;p41"/>
          <p:cNvSpPr/>
          <p:nvPr/>
        </p:nvSpPr>
        <p:spPr>
          <a:xfrm rot="-2531853">
            <a:off x="7321194" y="2813201"/>
            <a:ext cx="151856" cy="441926"/>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64" name="Google Shape;464;p41"/>
          <p:cNvCxnSpPr>
            <a:stCxn id="463" idx="6"/>
          </p:cNvCxnSpPr>
          <p:nvPr/>
        </p:nvCxnSpPr>
        <p:spPr>
          <a:xfrm flipH="1" rot="10800000">
            <a:off x="7453372" y="2036964"/>
            <a:ext cx="1169400" cy="946200"/>
          </a:xfrm>
          <a:prstGeom prst="curvedConnector3">
            <a:avLst>
              <a:gd fmla="val 53680" name="adj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a. Different sets statistics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2"/>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g. Multimodal model</a:t>
            </a:r>
            <a:r>
              <a:rPr lang="es">
                <a:solidFill>
                  <a:schemeClr val="accent2"/>
                </a:solidFill>
              </a:rPr>
              <a:t>.</a:t>
            </a:r>
            <a:r>
              <a:rPr lang="es"/>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3"/>
          <p:cNvSpPr/>
          <p:nvPr/>
        </p:nvSpPr>
        <p:spPr>
          <a:xfrm>
            <a:off x="7052050" y="2237925"/>
            <a:ext cx="413400" cy="1623600"/>
          </a:xfrm>
          <a:prstGeom prst="roundRect">
            <a:avLst>
              <a:gd fmla="val 16667" name="adj"/>
            </a:avLst>
          </a:prstGeom>
          <a:solidFill>
            <a:srgbClr val="FFE6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5" name="Google Shape;475;p43"/>
          <p:cNvPicPr preferRelativeResize="0"/>
          <p:nvPr/>
        </p:nvPicPr>
        <p:blipFill>
          <a:blip r:embed="rId3">
            <a:alphaModFix/>
          </a:blip>
          <a:stretch>
            <a:fillRect/>
          </a:stretch>
        </p:blipFill>
        <p:spPr>
          <a:xfrm>
            <a:off x="4192700" y="3564850"/>
            <a:ext cx="2494325" cy="1372300"/>
          </a:xfrm>
          <a:prstGeom prst="rect">
            <a:avLst/>
          </a:prstGeom>
          <a:noFill/>
          <a:ln>
            <a:noFill/>
          </a:ln>
        </p:spPr>
      </p:pic>
      <p:sp>
        <p:nvSpPr>
          <p:cNvPr id="476" name="Google Shape;476;p43"/>
          <p:cNvSpPr/>
          <p:nvPr/>
        </p:nvSpPr>
        <p:spPr>
          <a:xfrm>
            <a:off x="305038" y="1514250"/>
            <a:ext cx="1638000" cy="32580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43"/>
          <p:cNvSpPr/>
          <p:nvPr/>
        </p:nvSpPr>
        <p:spPr>
          <a:xfrm rot="3140063">
            <a:off x="2361138" y="2884737"/>
            <a:ext cx="1252921" cy="350974"/>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43"/>
          <p:cNvSpPr/>
          <p:nvPr/>
        </p:nvSpPr>
        <p:spPr>
          <a:xfrm rot="3139900">
            <a:off x="2460614" y="1890374"/>
            <a:ext cx="1407977" cy="350974"/>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4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g. </a:t>
            </a:r>
            <a:r>
              <a:rPr lang="es">
                <a:solidFill>
                  <a:schemeClr val="accent2"/>
                </a:solidFill>
              </a:rPr>
              <a:t>Multimodal model.</a:t>
            </a:r>
            <a:endParaRPr/>
          </a:p>
        </p:txBody>
      </p:sp>
      <p:sp>
        <p:nvSpPr>
          <p:cNvPr id="480" name="Google Shape;480;p43"/>
          <p:cNvSpPr/>
          <p:nvPr/>
        </p:nvSpPr>
        <p:spPr>
          <a:xfrm>
            <a:off x="420800" y="658038"/>
            <a:ext cx="8302500" cy="4797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STRATEGY: </a:t>
            </a:r>
            <a:r>
              <a:rPr b="1" lang="es"/>
              <a:t>Late </a:t>
            </a:r>
            <a:r>
              <a:rPr b="1" lang="es"/>
              <a:t>fusion</a:t>
            </a:r>
            <a:r>
              <a:rPr b="1" lang="es"/>
              <a:t>. </a:t>
            </a:r>
            <a:r>
              <a:rPr lang="es"/>
              <a:t>We have trained each model separately and combined them afterwards.</a:t>
            </a:r>
            <a:r>
              <a:rPr b="1" lang="es"/>
              <a:t> </a:t>
            </a:r>
            <a:endParaRPr b="1"/>
          </a:p>
        </p:txBody>
      </p:sp>
      <p:sp>
        <p:nvSpPr>
          <p:cNvPr id="481" name="Google Shape;481;p43"/>
          <p:cNvSpPr txBox="1"/>
          <p:nvPr/>
        </p:nvSpPr>
        <p:spPr>
          <a:xfrm rot="3149418">
            <a:off x="2495289" y="1883334"/>
            <a:ext cx="1370185" cy="3650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Tasks b) &amp; c)</a:t>
            </a:r>
            <a:endParaRPr sz="1600">
              <a:solidFill>
                <a:schemeClr val="dk1"/>
              </a:solidFill>
            </a:endParaRPr>
          </a:p>
        </p:txBody>
      </p:sp>
      <p:sp>
        <p:nvSpPr>
          <p:cNvPr id="482" name="Google Shape;482;p43"/>
          <p:cNvSpPr txBox="1"/>
          <p:nvPr/>
        </p:nvSpPr>
        <p:spPr>
          <a:xfrm rot="3141694">
            <a:off x="2558834" y="2877771"/>
            <a:ext cx="930444" cy="3648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Task e)</a:t>
            </a:r>
            <a:endParaRPr sz="1600">
              <a:solidFill>
                <a:schemeClr val="dk1"/>
              </a:solidFill>
            </a:endParaRPr>
          </a:p>
        </p:txBody>
      </p:sp>
      <p:pic>
        <p:nvPicPr>
          <p:cNvPr id="483" name="Google Shape;483;p43"/>
          <p:cNvPicPr preferRelativeResize="0"/>
          <p:nvPr/>
        </p:nvPicPr>
        <p:blipFill>
          <a:blip r:embed="rId4">
            <a:alphaModFix/>
          </a:blip>
          <a:stretch>
            <a:fillRect/>
          </a:stretch>
        </p:blipFill>
        <p:spPr>
          <a:xfrm>
            <a:off x="722900" y="1754024"/>
            <a:ext cx="802325" cy="802325"/>
          </a:xfrm>
          <a:prstGeom prst="rect">
            <a:avLst/>
          </a:prstGeom>
          <a:noFill/>
          <a:ln>
            <a:noFill/>
          </a:ln>
        </p:spPr>
      </p:pic>
      <p:pic>
        <p:nvPicPr>
          <p:cNvPr id="484" name="Google Shape;484;p43"/>
          <p:cNvPicPr preferRelativeResize="0"/>
          <p:nvPr/>
        </p:nvPicPr>
        <p:blipFill rotWithShape="1">
          <a:blip r:embed="rId5">
            <a:alphaModFix/>
          </a:blip>
          <a:srcRect b="0" l="2388" r="7497" t="0"/>
          <a:stretch/>
        </p:blipFill>
        <p:spPr>
          <a:xfrm>
            <a:off x="642048" y="2659062"/>
            <a:ext cx="964002" cy="802325"/>
          </a:xfrm>
          <a:prstGeom prst="rect">
            <a:avLst/>
          </a:prstGeom>
          <a:noFill/>
          <a:ln>
            <a:noFill/>
          </a:ln>
        </p:spPr>
      </p:pic>
      <p:sp>
        <p:nvSpPr>
          <p:cNvPr id="485" name="Google Shape;485;p43"/>
          <p:cNvSpPr txBox="1"/>
          <p:nvPr/>
        </p:nvSpPr>
        <p:spPr>
          <a:xfrm>
            <a:off x="379288" y="3681850"/>
            <a:ext cx="1489500" cy="9432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7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700">
              <a:solidFill>
                <a:schemeClr val="dk1"/>
              </a:solidFill>
            </a:endParaRPr>
          </a:p>
        </p:txBody>
      </p:sp>
      <p:sp>
        <p:nvSpPr>
          <p:cNvPr id="486" name="Google Shape;486;p43"/>
          <p:cNvSpPr/>
          <p:nvPr/>
        </p:nvSpPr>
        <p:spPr>
          <a:xfrm rot="3139697">
            <a:off x="2239258" y="3977962"/>
            <a:ext cx="1372034" cy="350974"/>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43"/>
          <p:cNvSpPr txBox="1"/>
          <p:nvPr/>
        </p:nvSpPr>
        <p:spPr>
          <a:xfrm rot="3141694">
            <a:off x="2522384" y="3970996"/>
            <a:ext cx="930444" cy="3648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Task f)</a:t>
            </a:r>
            <a:endParaRPr sz="1600">
              <a:solidFill>
                <a:schemeClr val="dk1"/>
              </a:solidFill>
            </a:endParaRPr>
          </a:p>
        </p:txBody>
      </p:sp>
      <p:sp>
        <p:nvSpPr>
          <p:cNvPr id="488" name="Google Shape;488;p43"/>
          <p:cNvSpPr txBox="1"/>
          <p:nvPr/>
        </p:nvSpPr>
        <p:spPr>
          <a:xfrm>
            <a:off x="589300" y="1167250"/>
            <a:ext cx="14421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dk1"/>
                </a:solidFill>
              </a:rPr>
              <a:t>Input Data</a:t>
            </a:r>
            <a:endParaRPr b="1" sz="1300">
              <a:solidFill>
                <a:schemeClr val="dk1"/>
              </a:solidFill>
            </a:endParaRPr>
          </a:p>
        </p:txBody>
      </p:sp>
      <p:sp>
        <p:nvSpPr>
          <p:cNvPr id="489" name="Google Shape;489;p43"/>
          <p:cNvSpPr txBox="1"/>
          <p:nvPr/>
        </p:nvSpPr>
        <p:spPr>
          <a:xfrm>
            <a:off x="774388" y="3415113"/>
            <a:ext cx="6993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Caption</a:t>
            </a:r>
            <a:endParaRPr b="1" sz="1000">
              <a:solidFill>
                <a:schemeClr val="dk1"/>
              </a:solidFill>
            </a:endParaRPr>
          </a:p>
        </p:txBody>
      </p:sp>
      <p:sp>
        <p:nvSpPr>
          <p:cNvPr id="490" name="Google Shape;490;p43"/>
          <p:cNvSpPr txBox="1"/>
          <p:nvPr/>
        </p:nvSpPr>
        <p:spPr>
          <a:xfrm>
            <a:off x="850597" y="2474250"/>
            <a:ext cx="5469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Audio</a:t>
            </a:r>
            <a:endParaRPr b="1" sz="1000">
              <a:solidFill>
                <a:schemeClr val="dk1"/>
              </a:solidFill>
            </a:endParaRPr>
          </a:p>
        </p:txBody>
      </p:sp>
      <p:sp>
        <p:nvSpPr>
          <p:cNvPr id="491" name="Google Shape;491;p43"/>
          <p:cNvSpPr txBox="1"/>
          <p:nvPr/>
        </p:nvSpPr>
        <p:spPr>
          <a:xfrm>
            <a:off x="824823" y="1460625"/>
            <a:ext cx="5985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Image</a:t>
            </a:r>
            <a:endParaRPr b="1" sz="1000">
              <a:solidFill>
                <a:schemeClr val="dk1"/>
              </a:solidFill>
            </a:endParaRPr>
          </a:p>
        </p:txBody>
      </p:sp>
      <p:cxnSp>
        <p:nvCxnSpPr>
          <p:cNvPr id="492" name="Google Shape;492;p43"/>
          <p:cNvCxnSpPr/>
          <p:nvPr/>
        </p:nvCxnSpPr>
        <p:spPr>
          <a:xfrm>
            <a:off x="1746550" y="2122200"/>
            <a:ext cx="1086000" cy="0"/>
          </a:xfrm>
          <a:prstGeom prst="straightConnector1">
            <a:avLst/>
          </a:prstGeom>
          <a:noFill/>
          <a:ln cap="flat" cmpd="sng" w="38100">
            <a:solidFill>
              <a:schemeClr val="dk1"/>
            </a:solidFill>
            <a:prstDash val="solid"/>
            <a:round/>
            <a:headEnd len="med" w="med" type="none"/>
            <a:tailEnd len="med" w="med" type="triangle"/>
          </a:ln>
        </p:spPr>
      </p:cxnSp>
      <p:pic>
        <p:nvPicPr>
          <p:cNvPr id="493" name="Google Shape;493;p43"/>
          <p:cNvPicPr preferRelativeResize="0"/>
          <p:nvPr/>
        </p:nvPicPr>
        <p:blipFill>
          <a:blip r:embed="rId6">
            <a:alphaModFix/>
          </a:blip>
          <a:stretch>
            <a:fillRect/>
          </a:stretch>
        </p:blipFill>
        <p:spPr>
          <a:xfrm>
            <a:off x="4937425" y="1514250"/>
            <a:ext cx="181994" cy="1045500"/>
          </a:xfrm>
          <a:prstGeom prst="rect">
            <a:avLst/>
          </a:prstGeom>
          <a:noFill/>
          <a:ln>
            <a:noFill/>
          </a:ln>
        </p:spPr>
      </p:pic>
      <p:cxnSp>
        <p:nvCxnSpPr>
          <p:cNvPr id="494" name="Google Shape;494;p43"/>
          <p:cNvCxnSpPr/>
          <p:nvPr/>
        </p:nvCxnSpPr>
        <p:spPr>
          <a:xfrm flipH="1" rot="10800000">
            <a:off x="1746550" y="3034200"/>
            <a:ext cx="871500" cy="5100"/>
          </a:xfrm>
          <a:prstGeom prst="straightConnector1">
            <a:avLst/>
          </a:prstGeom>
          <a:noFill/>
          <a:ln cap="flat" cmpd="sng" w="38100">
            <a:solidFill>
              <a:schemeClr val="dk1"/>
            </a:solidFill>
            <a:prstDash val="solid"/>
            <a:round/>
            <a:headEnd len="med" w="med" type="none"/>
            <a:tailEnd len="med" w="med" type="triangle"/>
          </a:ln>
        </p:spPr>
      </p:cxnSp>
      <p:cxnSp>
        <p:nvCxnSpPr>
          <p:cNvPr id="495" name="Google Shape;495;p43"/>
          <p:cNvCxnSpPr/>
          <p:nvPr/>
        </p:nvCxnSpPr>
        <p:spPr>
          <a:xfrm>
            <a:off x="3650113" y="2122200"/>
            <a:ext cx="1086000" cy="0"/>
          </a:xfrm>
          <a:prstGeom prst="straightConnector1">
            <a:avLst/>
          </a:prstGeom>
          <a:noFill/>
          <a:ln cap="flat" cmpd="sng" w="38100">
            <a:solidFill>
              <a:schemeClr val="dk1"/>
            </a:solidFill>
            <a:prstDash val="solid"/>
            <a:round/>
            <a:headEnd len="med" w="med" type="none"/>
            <a:tailEnd len="med" w="med" type="triangle"/>
          </a:ln>
        </p:spPr>
      </p:cxnSp>
      <p:cxnSp>
        <p:nvCxnSpPr>
          <p:cNvPr id="496" name="Google Shape;496;p43"/>
          <p:cNvCxnSpPr/>
          <p:nvPr/>
        </p:nvCxnSpPr>
        <p:spPr>
          <a:xfrm flipH="1" rot="10800000">
            <a:off x="1873575" y="4272375"/>
            <a:ext cx="680700" cy="2700"/>
          </a:xfrm>
          <a:prstGeom prst="straightConnector1">
            <a:avLst/>
          </a:prstGeom>
          <a:noFill/>
          <a:ln cap="flat" cmpd="sng" w="38100">
            <a:solidFill>
              <a:schemeClr val="dk1"/>
            </a:solidFill>
            <a:prstDash val="solid"/>
            <a:round/>
            <a:headEnd len="med" w="med" type="none"/>
            <a:tailEnd len="med" w="med" type="triangle"/>
          </a:ln>
        </p:spPr>
      </p:cxnSp>
      <p:sp>
        <p:nvSpPr>
          <p:cNvPr id="497" name="Google Shape;497;p43"/>
          <p:cNvSpPr/>
          <p:nvPr/>
        </p:nvSpPr>
        <p:spPr>
          <a:xfrm>
            <a:off x="4386151" y="2633323"/>
            <a:ext cx="127500" cy="125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43"/>
          <p:cNvSpPr/>
          <p:nvPr/>
        </p:nvSpPr>
        <p:spPr>
          <a:xfrm>
            <a:off x="4386151" y="2772408"/>
            <a:ext cx="127500" cy="125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 name="Google Shape;499;p43"/>
          <p:cNvSpPr/>
          <p:nvPr/>
        </p:nvSpPr>
        <p:spPr>
          <a:xfrm>
            <a:off x="4386151" y="2911493"/>
            <a:ext cx="127500" cy="1251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43"/>
          <p:cNvSpPr/>
          <p:nvPr/>
        </p:nvSpPr>
        <p:spPr>
          <a:xfrm>
            <a:off x="4386151" y="3050578"/>
            <a:ext cx="127500" cy="125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43"/>
          <p:cNvSpPr/>
          <p:nvPr/>
        </p:nvSpPr>
        <p:spPr>
          <a:xfrm>
            <a:off x="4879472" y="2656444"/>
            <a:ext cx="345000" cy="913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43"/>
          <p:cNvSpPr/>
          <p:nvPr/>
        </p:nvSpPr>
        <p:spPr>
          <a:xfrm>
            <a:off x="4386151" y="3189663"/>
            <a:ext cx="127500" cy="125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43"/>
          <p:cNvSpPr/>
          <p:nvPr/>
        </p:nvSpPr>
        <p:spPr>
          <a:xfrm>
            <a:off x="4386151" y="3328747"/>
            <a:ext cx="127500" cy="125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43"/>
          <p:cNvSpPr/>
          <p:nvPr/>
        </p:nvSpPr>
        <p:spPr>
          <a:xfrm>
            <a:off x="5283216" y="3079057"/>
            <a:ext cx="127500" cy="681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43"/>
          <p:cNvSpPr/>
          <p:nvPr/>
        </p:nvSpPr>
        <p:spPr>
          <a:xfrm>
            <a:off x="4386151" y="3467832"/>
            <a:ext cx="127500" cy="125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06" name="Google Shape;506;p43"/>
          <p:cNvCxnSpPr>
            <a:stCxn id="497" idx="3"/>
            <a:endCxn id="501" idx="1"/>
          </p:cNvCxnSpPr>
          <p:nvPr/>
        </p:nvCxnSpPr>
        <p:spPr>
          <a:xfrm>
            <a:off x="4513651" y="2695873"/>
            <a:ext cx="365700" cy="417300"/>
          </a:xfrm>
          <a:prstGeom prst="straightConnector1">
            <a:avLst/>
          </a:prstGeom>
          <a:noFill/>
          <a:ln cap="flat" cmpd="sng" w="9525">
            <a:solidFill>
              <a:srgbClr val="5DFD46"/>
            </a:solidFill>
            <a:prstDash val="solid"/>
            <a:round/>
            <a:headEnd len="med" w="med" type="none"/>
            <a:tailEnd len="med" w="med" type="stealth"/>
          </a:ln>
        </p:spPr>
      </p:cxnSp>
      <p:cxnSp>
        <p:nvCxnSpPr>
          <p:cNvPr id="507" name="Google Shape;507;p43"/>
          <p:cNvCxnSpPr>
            <a:stCxn id="498" idx="3"/>
            <a:endCxn id="501" idx="1"/>
          </p:cNvCxnSpPr>
          <p:nvPr/>
        </p:nvCxnSpPr>
        <p:spPr>
          <a:xfrm>
            <a:off x="4513651" y="2834958"/>
            <a:ext cx="365700" cy="278100"/>
          </a:xfrm>
          <a:prstGeom prst="straightConnector1">
            <a:avLst/>
          </a:prstGeom>
          <a:noFill/>
          <a:ln cap="flat" cmpd="sng" w="9525">
            <a:solidFill>
              <a:srgbClr val="00FFFF"/>
            </a:solidFill>
            <a:prstDash val="solid"/>
            <a:round/>
            <a:headEnd len="med" w="med" type="none"/>
            <a:tailEnd len="med" w="med" type="stealth"/>
          </a:ln>
        </p:spPr>
      </p:cxnSp>
      <p:cxnSp>
        <p:nvCxnSpPr>
          <p:cNvPr id="508" name="Google Shape;508;p43"/>
          <p:cNvCxnSpPr>
            <a:stCxn id="499" idx="3"/>
            <a:endCxn id="501" idx="1"/>
          </p:cNvCxnSpPr>
          <p:nvPr/>
        </p:nvCxnSpPr>
        <p:spPr>
          <a:xfrm>
            <a:off x="4513651" y="2974043"/>
            <a:ext cx="365700" cy="139200"/>
          </a:xfrm>
          <a:prstGeom prst="straightConnector1">
            <a:avLst/>
          </a:prstGeom>
          <a:noFill/>
          <a:ln cap="flat" cmpd="sng" w="9525">
            <a:solidFill>
              <a:srgbClr val="FF00FF"/>
            </a:solidFill>
            <a:prstDash val="solid"/>
            <a:round/>
            <a:headEnd len="med" w="med" type="none"/>
            <a:tailEnd len="med" w="med" type="stealth"/>
          </a:ln>
        </p:spPr>
      </p:cxnSp>
      <p:cxnSp>
        <p:nvCxnSpPr>
          <p:cNvPr id="509" name="Google Shape;509;p43"/>
          <p:cNvCxnSpPr>
            <a:stCxn id="500" idx="3"/>
            <a:endCxn id="501" idx="1"/>
          </p:cNvCxnSpPr>
          <p:nvPr/>
        </p:nvCxnSpPr>
        <p:spPr>
          <a:xfrm>
            <a:off x="4513651" y="3113128"/>
            <a:ext cx="365700" cy="0"/>
          </a:xfrm>
          <a:prstGeom prst="straightConnector1">
            <a:avLst/>
          </a:prstGeom>
          <a:noFill/>
          <a:ln cap="flat" cmpd="sng" w="9525">
            <a:solidFill>
              <a:srgbClr val="FFFF00"/>
            </a:solidFill>
            <a:prstDash val="solid"/>
            <a:round/>
            <a:headEnd len="med" w="med" type="none"/>
            <a:tailEnd len="med" w="med" type="stealth"/>
          </a:ln>
        </p:spPr>
      </p:cxnSp>
      <p:cxnSp>
        <p:nvCxnSpPr>
          <p:cNvPr id="510" name="Google Shape;510;p43"/>
          <p:cNvCxnSpPr>
            <a:stCxn id="502" idx="3"/>
            <a:endCxn id="501" idx="1"/>
          </p:cNvCxnSpPr>
          <p:nvPr/>
        </p:nvCxnSpPr>
        <p:spPr>
          <a:xfrm flipH="1" rot="10800000">
            <a:off x="4513651" y="3113313"/>
            <a:ext cx="365700" cy="138900"/>
          </a:xfrm>
          <a:prstGeom prst="straightConnector1">
            <a:avLst/>
          </a:prstGeom>
          <a:noFill/>
          <a:ln cap="flat" cmpd="sng" w="9525">
            <a:solidFill>
              <a:srgbClr val="980000"/>
            </a:solidFill>
            <a:prstDash val="solid"/>
            <a:round/>
            <a:headEnd len="med" w="med" type="none"/>
            <a:tailEnd len="med" w="med" type="stealth"/>
          </a:ln>
        </p:spPr>
      </p:cxnSp>
      <p:cxnSp>
        <p:nvCxnSpPr>
          <p:cNvPr id="511" name="Google Shape;511;p43"/>
          <p:cNvCxnSpPr>
            <a:stCxn id="503" idx="3"/>
            <a:endCxn id="501" idx="1"/>
          </p:cNvCxnSpPr>
          <p:nvPr/>
        </p:nvCxnSpPr>
        <p:spPr>
          <a:xfrm flipH="1" rot="10800000">
            <a:off x="4513651" y="3113197"/>
            <a:ext cx="365700" cy="278100"/>
          </a:xfrm>
          <a:prstGeom prst="straightConnector1">
            <a:avLst/>
          </a:prstGeom>
          <a:noFill/>
          <a:ln cap="flat" cmpd="sng" w="9525">
            <a:solidFill>
              <a:srgbClr val="0000FF"/>
            </a:solidFill>
            <a:prstDash val="solid"/>
            <a:round/>
            <a:headEnd len="med" w="med" type="none"/>
            <a:tailEnd len="med" w="med" type="stealth"/>
          </a:ln>
        </p:spPr>
      </p:cxnSp>
      <p:cxnSp>
        <p:nvCxnSpPr>
          <p:cNvPr id="512" name="Google Shape;512;p43"/>
          <p:cNvCxnSpPr>
            <a:stCxn id="505" idx="3"/>
            <a:endCxn id="501" idx="1"/>
          </p:cNvCxnSpPr>
          <p:nvPr/>
        </p:nvCxnSpPr>
        <p:spPr>
          <a:xfrm flipH="1" rot="10800000">
            <a:off x="4513651" y="3113082"/>
            <a:ext cx="365700" cy="417300"/>
          </a:xfrm>
          <a:prstGeom prst="straightConnector1">
            <a:avLst/>
          </a:prstGeom>
          <a:noFill/>
          <a:ln cap="flat" cmpd="sng" w="9525">
            <a:solidFill>
              <a:srgbClr val="FF9900"/>
            </a:solidFill>
            <a:prstDash val="solid"/>
            <a:round/>
            <a:headEnd len="med" w="med" type="none"/>
            <a:tailEnd len="med" w="med" type="stealth"/>
          </a:ln>
        </p:spPr>
      </p:cxnSp>
      <p:cxnSp>
        <p:nvCxnSpPr>
          <p:cNvPr id="513" name="Google Shape;513;p43"/>
          <p:cNvCxnSpPr/>
          <p:nvPr/>
        </p:nvCxnSpPr>
        <p:spPr>
          <a:xfrm flipH="1" rot="10800000">
            <a:off x="3233538" y="3012225"/>
            <a:ext cx="871500" cy="5100"/>
          </a:xfrm>
          <a:prstGeom prst="straightConnector1">
            <a:avLst/>
          </a:prstGeom>
          <a:noFill/>
          <a:ln cap="flat" cmpd="sng" w="38100">
            <a:solidFill>
              <a:schemeClr val="dk1"/>
            </a:solidFill>
            <a:prstDash val="solid"/>
            <a:round/>
            <a:headEnd len="med" w="med" type="none"/>
            <a:tailEnd len="med" w="med" type="triangle"/>
          </a:ln>
        </p:spPr>
      </p:cxnSp>
      <p:sp>
        <p:nvSpPr>
          <p:cNvPr id="514" name="Google Shape;514;p43"/>
          <p:cNvSpPr txBox="1"/>
          <p:nvPr/>
        </p:nvSpPr>
        <p:spPr>
          <a:xfrm rot="-5400000">
            <a:off x="3808350" y="2907175"/>
            <a:ext cx="8715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Audio features</a:t>
            </a:r>
            <a:endParaRPr sz="700">
              <a:solidFill>
                <a:schemeClr val="dk1"/>
              </a:solidFill>
            </a:endParaRPr>
          </a:p>
        </p:txBody>
      </p:sp>
      <p:sp>
        <p:nvSpPr>
          <p:cNvPr id="515" name="Google Shape;515;p43"/>
          <p:cNvSpPr txBox="1"/>
          <p:nvPr/>
        </p:nvSpPr>
        <p:spPr>
          <a:xfrm rot="-5400000">
            <a:off x="4565675" y="2974150"/>
            <a:ext cx="9726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solidFill>
                  <a:schemeClr val="dk1"/>
                </a:solidFill>
              </a:rPr>
              <a:t>Audio classif model</a:t>
            </a:r>
            <a:endParaRPr sz="700">
              <a:solidFill>
                <a:schemeClr val="dk1"/>
              </a:solidFill>
            </a:endParaRPr>
          </a:p>
        </p:txBody>
      </p:sp>
      <p:pic>
        <p:nvPicPr>
          <p:cNvPr id="516" name="Google Shape;516;p43"/>
          <p:cNvPicPr preferRelativeResize="0"/>
          <p:nvPr/>
        </p:nvPicPr>
        <p:blipFill>
          <a:blip r:embed="rId6">
            <a:alphaModFix/>
          </a:blip>
          <a:stretch>
            <a:fillRect/>
          </a:stretch>
        </p:blipFill>
        <p:spPr>
          <a:xfrm>
            <a:off x="5469475" y="2520950"/>
            <a:ext cx="181994" cy="1045500"/>
          </a:xfrm>
          <a:prstGeom prst="rect">
            <a:avLst/>
          </a:prstGeom>
          <a:noFill/>
          <a:ln>
            <a:noFill/>
          </a:ln>
        </p:spPr>
      </p:pic>
      <p:cxnSp>
        <p:nvCxnSpPr>
          <p:cNvPr id="517" name="Google Shape;517;p43"/>
          <p:cNvCxnSpPr/>
          <p:nvPr/>
        </p:nvCxnSpPr>
        <p:spPr>
          <a:xfrm flipH="1" rot="10800000">
            <a:off x="3321188" y="4229050"/>
            <a:ext cx="871500" cy="5100"/>
          </a:xfrm>
          <a:prstGeom prst="straightConnector1">
            <a:avLst/>
          </a:prstGeom>
          <a:noFill/>
          <a:ln cap="flat" cmpd="sng" w="38100">
            <a:solidFill>
              <a:schemeClr val="dk1"/>
            </a:solidFill>
            <a:prstDash val="solid"/>
            <a:round/>
            <a:headEnd len="med" w="med" type="none"/>
            <a:tailEnd len="med" w="med" type="triangle"/>
          </a:ln>
        </p:spPr>
      </p:cxnSp>
      <p:sp>
        <p:nvSpPr>
          <p:cNvPr id="518" name="Google Shape;518;p43"/>
          <p:cNvSpPr txBox="1"/>
          <p:nvPr/>
        </p:nvSpPr>
        <p:spPr>
          <a:xfrm rot="5400000">
            <a:off x="6500000" y="2896675"/>
            <a:ext cx="16443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chemeClr val="dk1"/>
                </a:solidFill>
              </a:rPr>
              <a:t>Aggregation</a:t>
            </a:r>
            <a:endParaRPr sz="1900">
              <a:solidFill>
                <a:schemeClr val="dk1"/>
              </a:solidFill>
            </a:endParaRPr>
          </a:p>
        </p:txBody>
      </p:sp>
      <p:pic>
        <p:nvPicPr>
          <p:cNvPr id="519" name="Google Shape;519;p43"/>
          <p:cNvPicPr preferRelativeResize="0"/>
          <p:nvPr/>
        </p:nvPicPr>
        <p:blipFill>
          <a:blip r:embed="rId6">
            <a:alphaModFix/>
          </a:blip>
          <a:stretch>
            <a:fillRect/>
          </a:stretch>
        </p:blipFill>
        <p:spPr>
          <a:xfrm>
            <a:off x="7957275" y="1717649"/>
            <a:ext cx="413250" cy="2373875"/>
          </a:xfrm>
          <a:prstGeom prst="rect">
            <a:avLst/>
          </a:prstGeom>
          <a:noFill/>
          <a:ln>
            <a:noFill/>
          </a:ln>
        </p:spPr>
      </p:pic>
      <p:cxnSp>
        <p:nvCxnSpPr>
          <p:cNvPr id="520" name="Google Shape;520;p43"/>
          <p:cNvCxnSpPr>
            <a:endCxn id="518" idx="1"/>
          </p:cNvCxnSpPr>
          <p:nvPr/>
        </p:nvCxnSpPr>
        <p:spPr>
          <a:xfrm>
            <a:off x="5283350" y="1986625"/>
            <a:ext cx="2038800" cy="270600"/>
          </a:xfrm>
          <a:prstGeom prst="bentConnector2">
            <a:avLst/>
          </a:prstGeom>
          <a:noFill/>
          <a:ln cap="flat" cmpd="sng" w="38100">
            <a:solidFill>
              <a:schemeClr val="dk1"/>
            </a:solidFill>
            <a:prstDash val="solid"/>
            <a:round/>
            <a:headEnd len="med" w="med" type="none"/>
            <a:tailEnd len="med" w="med" type="triangle"/>
          </a:ln>
        </p:spPr>
      </p:cxnSp>
      <p:sp>
        <p:nvSpPr>
          <p:cNvPr id="521" name="Google Shape;521;p43"/>
          <p:cNvSpPr/>
          <p:nvPr/>
        </p:nvSpPr>
        <p:spPr>
          <a:xfrm>
            <a:off x="7664388" y="2828100"/>
            <a:ext cx="1821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22" name="Google Shape;522;p43"/>
          <p:cNvCxnSpPr>
            <a:endCxn id="518" idx="3"/>
          </p:cNvCxnSpPr>
          <p:nvPr/>
        </p:nvCxnSpPr>
        <p:spPr>
          <a:xfrm flipH="1" rot="10800000">
            <a:off x="6663350" y="3901525"/>
            <a:ext cx="658800" cy="389700"/>
          </a:xfrm>
          <a:prstGeom prst="bentConnector2">
            <a:avLst/>
          </a:prstGeom>
          <a:noFill/>
          <a:ln cap="flat" cmpd="sng" w="38100">
            <a:solidFill>
              <a:schemeClr val="dk1"/>
            </a:solidFill>
            <a:prstDash val="solid"/>
            <a:round/>
            <a:headEnd len="med" w="med" type="none"/>
            <a:tailEnd len="med" w="med" type="triangle"/>
          </a:ln>
        </p:spPr>
      </p:cxnSp>
      <p:sp>
        <p:nvSpPr>
          <p:cNvPr id="523" name="Google Shape;523;p43"/>
          <p:cNvSpPr txBox="1"/>
          <p:nvPr/>
        </p:nvSpPr>
        <p:spPr>
          <a:xfrm>
            <a:off x="7420200" y="1411413"/>
            <a:ext cx="17238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rPr>
              <a:t>Final prediction</a:t>
            </a:r>
            <a:endParaRPr b="1" sz="1500">
              <a:solidFill>
                <a:schemeClr val="dk1"/>
              </a:solidFill>
            </a:endParaRPr>
          </a:p>
        </p:txBody>
      </p:sp>
      <p:cxnSp>
        <p:nvCxnSpPr>
          <p:cNvPr id="524" name="Google Shape;524;p43"/>
          <p:cNvCxnSpPr/>
          <p:nvPr/>
        </p:nvCxnSpPr>
        <p:spPr>
          <a:xfrm>
            <a:off x="5776100" y="3117600"/>
            <a:ext cx="1101900" cy="600"/>
          </a:xfrm>
          <a:prstGeom prst="bentConnector3">
            <a:avLst>
              <a:gd fmla="val 50000" name="adj1"/>
            </a:avLst>
          </a:prstGeom>
          <a:noFill/>
          <a:ln cap="flat" cmpd="sng" w="38100">
            <a:solidFill>
              <a:schemeClr val="dk1"/>
            </a:solidFill>
            <a:prstDash val="solid"/>
            <a:round/>
            <a:headEnd len="med" w="med" type="none"/>
            <a:tailEnd len="med" w="med" type="triangle"/>
          </a:ln>
        </p:spPr>
      </p:cxnSp>
      <p:sp>
        <p:nvSpPr>
          <p:cNvPr id="525" name="Google Shape;525;p43"/>
          <p:cNvSpPr/>
          <p:nvPr/>
        </p:nvSpPr>
        <p:spPr>
          <a:xfrm rot="5356372">
            <a:off x="7087675" y="3767911"/>
            <a:ext cx="1252901" cy="351029"/>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43"/>
          <p:cNvSpPr txBox="1"/>
          <p:nvPr/>
        </p:nvSpPr>
        <p:spPr>
          <a:xfrm rot="5357876">
            <a:off x="7278020" y="3782715"/>
            <a:ext cx="930370" cy="36512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Task d)</a:t>
            </a:r>
            <a:endParaRPr sz="16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4"/>
          <p:cNvSpPr/>
          <p:nvPr/>
        </p:nvSpPr>
        <p:spPr>
          <a:xfrm>
            <a:off x="5240550" y="4047250"/>
            <a:ext cx="3293400" cy="433500"/>
          </a:xfrm>
          <a:prstGeom prst="roundRect">
            <a:avLst>
              <a:gd fmla="val 16667" name="adj"/>
            </a:avLst>
          </a:prstGeom>
          <a:solidFill>
            <a:srgbClr val="FCE5CD"/>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4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g. Multimodal model.</a:t>
            </a:r>
            <a:endParaRPr/>
          </a:p>
        </p:txBody>
      </p:sp>
      <p:sp>
        <p:nvSpPr>
          <p:cNvPr id="533" name="Google Shape;533;p44"/>
          <p:cNvSpPr txBox="1"/>
          <p:nvPr>
            <p:ph idx="1" type="body"/>
          </p:nvPr>
        </p:nvSpPr>
        <p:spPr>
          <a:xfrm>
            <a:off x="330200" y="662463"/>
            <a:ext cx="8483700" cy="174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Image </a:t>
            </a:r>
            <a:r>
              <a:rPr b="1" lang="es">
                <a:solidFill>
                  <a:schemeClr val="accent3"/>
                </a:solidFill>
              </a:rPr>
              <a:t>Classification</a:t>
            </a:r>
            <a:r>
              <a:rPr b="1" lang="es">
                <a:solidFill>
                  <a:schemeClr val="accent3"/>
                </a:solidFill>
              </a:rPr>
              <a:t> Model:</a:t>
            </a:r>
            <a:endParaRPr/>
          </a:p>
          <a:p>
            <a:pPr indent="0" lvl="0" marL="0" rtl="0" algn="just">
              <a:spcBef>
                <a:spcPts val="360"/>
              </a:spcBef>
              <a:spcAft>
                <a:spcPts val="0"/>
              </a:spcAft>
              <a:buNone/>
            </a:pPr>
            <a:r>
              <a:rPr lang="es" sz="1500"/>
              <a:t>We have used the same model as in the task b, but this time with the new train implementation of the task c (data-augmentation + </a:t>
            </a:r>
            <a:r>
              <a:rPr lang="es" sz="1500"/>
              <a:t>weighted</a:t>
            </a:r>
            <a:r>
              <a:rPr lang="es" sz="1500"/>
              <a:t> loss).  The model is an Inception ResNet model pre-trained on VGG-Face2. </a:t>
            </a:r>
            <a:r>
              <a:rPr lang="es" sz="1500"/>
              <a:t>For the loss,  weighted Cross-Entropy func is used to compute the logits, which are then processed through a softmax function to yield the final age predictions. The weights for each class are inversely proportional to the number of train images of each class.</a:t>
            </a:r>
            <a:endParaRPr sz="1600"/>
          </a:p>
        </p:txBody>
      </p:sp>
      <p:pic>
        <p:nvPicPr>
          <p:cNvPr id="534" name="Google Shape;534;p44"/>
          <p:cNvPicPr preferRelativeResize="0"/>
          <p:nvPr/>
        </p:nvPicPr>
        <p:blipFill>
          <a:blip r:embed="rId3">
            <a:alphaModFix/>
          </a:blip>
          <a:stretch>
            <a:fillRect/>
          </a:stretch>
        </p:blipFill>
        <p:spPr>
          <a:xfrm>
            <a:off x="1509175" y="2317700"/>
            <a:ext cx="2847225" cy="2503375"/>
          </a:xfrm>
          <a:prstGeom prst="rect">
            <a:avLst/>
          </a:prstGeom>
          <a:noFill/>
          <a:ln>
            <a:noFill/>
          </a:ln>
        </p:spPr>
      </p:pic>
      <p:sp>
        <p:nvSpPr>
          <p:cNvPr id="535" name="Google Shape;535;p44"/>
          <p:cNvSpPr txBox="1"/>
          <p:nvPr/>
        </p:nvSpPr>
        <p:spPr>
          <a:xfrm>
            <a:off x="5199000" y="4024150"/>
            <a:ext cx="3376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rPr>
              <a:t>Image model Test Accuracy: </a:t>
            </a:r>
            <a:r>
              <a:rPr b="1" lang="es" sz="1700">
                <a:solidFill>
                  <a:schemeClr val="dk1"/>
                </a:solidFill>
              </a:rPr>
              <a:t>0.54</a:t>
            </a:r>
            <a:endParaRPr b="1" sz="1700">
              <a:solidFill>
                <a:schemeClr val="dk1"/>
              </a:solidFill>
            </a:endParaRPr>
          </a:p>
        </p:txBody>
      </p:sp>
      <p:sp>
        <p:nvSpPr>
          <p:cNvPr id="536" name="Google Shape;536;p44"/>
          <p:cNvSpPr/>
          <p:nvPr/>
        </p:nvSpPr>
        <p:spPr>
          <a:xfrm>
            <a:off x="5465675" y="2794050"/>
            <a:ext cx="2707200" cy="841500"/>
          </a:xfrm>
          <a:prstGeom prst="snip1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Loss:      </a:t>
            </a:r>
            <a:r>
              <a:rPr lang="es" sz="1200"/>
              <a:t>Weighted Cross Entropy</a:t>
            </a:r>
            <a:br>
              <a:rPr lang="es" sz="1200"/>
            </a:br>
            <a:r>
              <a:rPr b="1" lang="es" sz="1200"/>
              <a:t>Optimizer:                        </a:t>
            </a:r>
            <a:r>
              <a:rPr lang="es" sz="1200"/>
              <a:t>AdamW</a:t>
            </a:r>
            <a:endParaRPr sz="1200"/>
          </a:p>
          <a:p>
            <a:pPr indent="0" lvl="0" marL="0" rtl="0" algn="l">
              <a:spcBef>
                <a:spcPts val="0"/>
              </a:spcBef>
              <a:spcAft>
                <a:spcPts val="0"/>
              </a:spcAft>
              <a:buNone/>
            </a:pPr>
            <a:r>
              <a:rPr b="1" lang="es" sz="1200"/>
              <a:t>Learning Rate:		</a:t>
            </a:r>
            <a:r>
              <a:rPr lang="es" sz="1200"/>
              <a:t>1e-6</a:t>
            </a:r>
            <a:endParaRPr sz="1200"/>
          </a:p>
          <a:p>
            <a:pPr indent="0" lvl="0" marL="0" rtl="0" algn="l">
              <a:spcBef>
                <a:spcPts val="0"/>
              </a:spcBef>
              <a:spcAft>
                <a:spcPts val="0"/>
              </a:spcAft>
              <a:buNone/>
            </a:pPr>
            <a:r>
              <a:rPr b="1" lang="es" sz="1200"/>
              <a:t>Batch Size:                        </a:t>
            </a:r>
            <a:r>
              <a:rPr lang="es" sz="1200"/>
              <a:t>256</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5"/>
          <p:cNvSpPr/>
          <p:nvPr/>
        </p:nvSpPr>
        <p:spPr>
          <a:xfrm>
            <a:off x="747725" y="3608350"/>
            <a:ext cx="3293400" cy="433500"/>
          </a:xfrm>
          <a:prstGeom prst="roundRect">
            <a:avLst>
              <a:gd fmla="val 16667" name="adj"/>
            </a:avLst>
          </a:prstGeom>
          <a:solidFill>
            <a:srgbClr val="FCE5CD"/>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4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g. Multimodal model.</a:t>
            </a:r>
            <a:endParaRPr/>
          </a:p>
        </p:txBody>
      </p:sp>
      <p:sp>
        <p:nvSpPr>
          <p:cNvPr id="543" name="Google Shape;543;p45"/>
          <p:cNvSpPr txBox="1"/>
          <p:nvPr>
            <p:ph idx="1" type="body"/>
          </p:nvPr>
        </p:nvSpPr>
        <p:spPr>
          <a:xfrm>
            <a:off x="330200" y="637850"/>
            <a:ext cx="4423200" cy="174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Image Classification Model:</a:t>
            </a:r>
            <a:endParaRPr b="1">
              <a:solidFill>
                <a:schemeClr val="accent3"/>
              </a:solidFill>
            </a:endParaRPr>
          </a:p>
          <a:p>
            <a:pPr indent="0" lvl="0" marL="0" rtl="0" algn="just">
              <a:spcBef>
                <a:spcPts val="360"/>
              </a:spcBef>
              <a:spcAft>
                <a:spcPts val="0"/>
              </a:spcAft>
              <a:buClr>
                <a:schemeClr val="dk1"/>
              </a:buClr>
              <a:buSzPts val="1100"/>
              <a:buFont typeface="Arial"/>
              <a:buNone/>
            </a:pPr>
            <a:r>
              <a:rPr lang="es" sz="1500"/>
              <a:t>As we can see the in the validation accuracy plot, there is a plateau where the model generalizes well (epoch 50–100) but after that the model undergoes bad performance:</a:t>
            </a:r>
            <a:endParaRPr b="1">
              <a:solidFill>
                <a:schemeClr val="accent3"/>
              </a:solidFill>
            </a:endParaRPr>
          </a:p>
          <a:p>
            <a:pPr indent="0" lvl="0" marL="0" rtl="0" algn="just">
              <a:spcBef>
                <a:spcPts val="360"/>
              </a:spcBef>
              <a:spcAft>
                <a:spcPts val="0"/>
              </a:spcAft>
              <a:buNone/>
            </a:pPr>
            <a:r>
              <a:t/>
            </a:r>
            <a:endParaRPr sz="1600"/>
          </a:p>
        </p:txBody>
      </p:sp>
      <p:sp>
        <p:nvSpPr>
          <p:cNvPr id="544" name="Google Shape;544;p45"/>
          <p:cNvSpPr txBox="1"/>
          <p:nvPr/>
        </p:nvSpPr>
        <p:spPr>
          <a:xfrm>
            <a:off x="706175" y="3585250"/>
            <a:ext cx="3376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rPr>
              <a:t>Image model Test Accuracy: </a:t>
            </a:r>
            <a:r>
              <a:rPr b="1" lang="es" sz="1700">
                <a:solidFill>
                  <a:schemeClr val="dk1"/>
                </a:solidFill>
              </a:rPr>
              <a:t>0.54</a:t>
            </a:r>
            <a:endParaRPr b="1" sz="1700">
              <a:solidFill>
                <a:schemeClr val="dk1"/>
              </a:solidFill>
            </a:endParaRPr>
          </a:p>
        </p:txBody>
      </p:sp>
      <p:sp>
        <p:nvSpPr>
          <p:cNvPr id="545" name="Google Shape;545;p45"/>
          <p:cNvSpPr/>
          <p:nvPr/>
        </p:nvSpPr>
        <p:spPr>
          <a:xfrm>
            <a:off x="1040825" y="2382350"/>
            <a:ext cx="2707200" cy="841500"/>
          </a:xfrm>
          <a:prstGeom prst="snip1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Loss:      </a:t>
            </a:r>
            <a:r>
              <a:rPr lang="es" sz="1200"/>
              <a:t>Weighted Cross Entropy</a:t>
            </a:r>
            <a:br>
              <a:rPr lang="es" sz="1200"/>
            </a:br>
            <a:r>
              <a:rPr b="1" lang="es" sz="1200"/>
              <a:t>Optimizer:                        </a:t>
            </a:r>
            <a:r>
              <a:rPr lang="es" sz="1200"/>
              <a:t>AdamW</a:t>
            </a:r>
            <a:endParaRPr sz="1200"/>
          </a:p>
          <a:p>
            <a:pPr indent="0" lvl="0" marL="0" rtl="0" algn="l">
              <a:spcBef>
                <a:spcPts val="0"/>
              </a:spcBef>
              <a:spcAft>
                <a:spcPts val="0"/>
              </a:spcAft>
              <a:buNone/>
            </a:pPr>
            <a:r>
              <a:rPr b="1" lang="es" sz="1200"/>
              <a:t>Learning Rate:		</a:t>
            </a:r>
            <a:r>
              <a:rPr lang="es" sz="1200"/>
              <a:t>1e-6</a:t>
            </a:r>
            <a:endParaRPr sz="1200"/>
          </a:p>
          <a:p>
            <a:pPr indent="0" lvl="0" marL="0" rtl="0" algn="l">
              <a:spcBef>
                <a:spcPts val="0"/>
              </a:spcBef>
              <a:spcAft>
                <a:spcPts val="0"/>
              </a:spcAft>
              <a:buNone/>
            </a:pPr>
            <a:r>
              <a:rPr b="1" lang="es" sz="1200"/>
              <a:t>Batch Size:                        </a:t>
            </a:r>
            <a:r>
              <a:rPr lang="es" sz="1200"/>
              <a:t>256</a:t>
            </a:r>
            <a:endParaRPr sz="1200"/>
          </a:p>
        </p:txBody>
      </p:sp>
      <p:pic>
        <p:nvPicPr>
          <p:cNvPr id="546" name="Google Shape;546;p45"/>
          <p:cNvPicPr preferRelativeResize="0"/>
          <p:nvPr/>
        </p:nvPicPr>
        <p:blipFill>
          <a:blip r:embed="rId3">
            <a:alphaModFix/>
          </a:blip>
          <a:stretch>
            <a:fillRect/>
          </a:stretch>
        </p:blipFill>
        <p:spPr>
          <a:xfrm>
            <a:off x="4847175" y="455559"/>
            <a:ext cx="4151524" cy="42323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g. </a:t>
            </a:r>
            <a:r>
              <a:rPr lang="es">
                <a:solidFill>
                  <a:schemeClr val="accent2"/>
                </a:solidFill>
              </a:rPr>
              <a:t>Multimodal model.</a:t>
            </a:r>
            <a:endParaRPr/>
          </a:p>
        </p:txBody>
      </p:sp>
      <p:sp>
        <p:nvSpPr>
          <p:cNvPr id="552" name="Google Shape;552;p46"/>
          <p:cNvSpPr txBox="1"/>
          <p:nvPr>
            <p:ph idx="1" type="body"/>
          </p:nvPr>
        </p:nvSpPr>
        <p:spPr>
          <a:xfrm>
            <a:off x="330200" y="611750"/>
            <a:ext cx="8483700" cy="1198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Audio Classification </a:t>
            </a:r>
            <a:r>
              <a:rPr b="1" lang="es">
                <a:solidFill>
                  <a:schemeClr val="accent3"/>
                </a:solidFill>
              </a:rPr>
              <a:t>Model:</a:t>
            </a:r>
            <a:endParaRPr/>
          </a:p>
          <a:p>
            <a:pPr indent="0" lvl="0" marL="0" rtl="0" algn="l">
              <a:spcBef>
                <a:spcPts val="360"/>
              </a:spcBef>
              <a:spcAft>
                <a:spcPts val="0"/>
              </a:spcAft>
              <a:buNone/>
            </a:pPr>
            <a:r>
              <a:rPr lang="es" sz="1500"/>
              <a:t>In this case we are not working with images, and neither with an embedding. We just have 7 values to work with for every audio, the ones extracted in task e). So, a quite simple linear model was created to classify the extracted features into age-ranges:</a:t>
            </a:r>
            <a:endParaRPr sz="1400"/>
          </a:p>
        </p:txBody>
      </p:sp>
      <p:sp>
        <p:nvSpPr>
          <p:cNvPr id="553" name="Google Shape;553;p46"/>
          <p:cNvSpPr txBox="1"/>
          <p:nvPr/>
        </p:nvSpPr>
        <p:spPr>
          <a:xfrm>
            <a:off x="186125" y="2148675"/>
            <a:ext cx="31203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chemeClr val="dk1"/>
                </a:solidFill>
              </a:rPr>
              <a:t>- # words per second</a:t>
            </a:r>
            <a:endParaRPr sz="1700">
              <a:solidFill>
                <a:schemeClr val="dk1"/>
              </a:solidFill>
            </a:endParaRPr>
          </a:p>
          <a:p>
            <a:pPr indent="0" lvl="0" marL="0" rtl="0" algn="l">
              <a:spcBef>
                <a:spcPts val="0"/>
              </a:spcBef>
              <a:spcAft>
                <a:spcPts val="0"/>
              </a:spcAft>
              <a:buNone/>
            </a:pPr>
            <a:r>
              <a:t/>
            </a:r>
            <a:endParaRPr sz="400">
              <a:solidFill>
                <a:schemeClr val="dk1"/>
              </a:solidFill>
            </a:endParaRPr>
          </a:p>
          <a:p>
            <a:pPr indent="0" lvl="0" marL="0" rtl="0" algn="l">
              <a:spcBef>
                <a:spcPts val="0"/>
              </a:spcBef>
              <a:spcAft>
                <a:spcPts val="0"/>
              </a:spcAft>
              <a:buNone/>
            </a:pPr>
            <a:r>
              <a:rPr lang="es" sz="1700">
                <a:solidFill>
                  <a:schemeClr val="dk1"/>
                </a:solidFill>
              </a:rPr>
              <a:t>- # beats per minute</a:t>
            </a:r>
            <a:endParaRPr sz="1700">
              <a:solidFill>
                <a:schemeClr val="dk1"/>
              </a:solidFill>
            </a:endParaRPr>
          </a:p>
          <a:p>
            <a:pPr indent="0" lvl="0" marL="0" rtl="0" algn="l">
              <a:spcBef>
                <a:spcPts val="0"/>
              </a:spcBef>
              <a:spcAft>
                <a:spcPts val="0"/>
              </a:spcAft>
              <a:buNone/>
            </a:pPr>
            <a:r>
              <a:t/>
            </a:r>
            <a:endParaRPr sz="400">
              <a:solidFill>
                <a:schemeClr val="dk1"/>
              </a:solidFill>
            </a:endParaRPr>
          </a:p>
          <a:p>
            <a:pPr indent="0" lvl="0" marL="0" rtl="0" algn="l">
              <a:spcBef>
                <a:spcPts val="0"/>
              </a:spcBef>
              <a:spcAft>
                <a:spcPts val="0"/>
              </a:spcAft>
              <a:buNone/>
            </a:pPr>
            <a:r>
              <a:rPr lang="es" sz="1700">
                <a:solidFill>
                  <a:schemeClr val="dk1"/>
                </a:solidFill>
              </a:rPr>
              <a:t>- Fundamental frequency:</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Mean</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Median</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Standard Deviation</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- 5-percentile</a:t>
            </a:r>
            <a:endParaRPr sz="17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700">
                <a:solidFill>
                  <a:schemeClr val="dk1"/>
                </a:solidFill>
              </a:rPr>
              <a:t>	- 95-percentile</a:t>
            </a:r>
            <a:endParaRPr sz="1700">
              <a:solidFill>
                <a:schemeClr val="dk1"/>
              </a:solidFill>
            </a:endParaRPr>
          </a:p>
        </p:txBody>
      </p:sp>
      <p:sp>
        <p:nvSpPr>
          <p:cNvPr id="554" name="Google Shape;554;p46"/>
          <p:cNvSpPr/>
          <p:nvPr/>
        </p:nvSpPr>
        <p:spPr>
          <a:xfrm>
            <a:off x="3104938" y="1950950"/>
            <a:ext cx="312600" cy="3732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p46"/>
          <p:cNvSpPr/>
          <p:nvPr/>
        </p:nvSpPr>
        <p:spPr>
          <a:xfrm>
            <a:off x="3104938" y="2365575"/>
            <a:ext cx="312600" cy="373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 name="Google Shape;556;p46"/>
          <p:cNvSpPr/>
          <p:nvPr/>
        </p:nvSpPr>
        <p:spPr>
          <a:xfrm>
            <a:off x="3104938" y="2780200"/>
            <a:ext cx="312600" cy="3732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7" name="Google Shape;557;p46"/>
          <p:cNvSpPr/>
          <p:nvPr/>
        </p:nvSpPr>
        <p:spPr>
          <a:xfrm>
            <a:off x="3104938" y="3194825"/>
            <a:ext cx="312600" cy="373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8" name="Google Shape;558;p46"/>
          <p:cNvSpPr/>
          <p:nvPr/>
        </p:nvSpPr>
        <p:spPr>
          <a:xfrm>
            <a:off x="3104938" y="3609450"/>
            <a:ext cx="312600" cy="373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9" name="Google Shape;559;p46"/>
          <p:cNvSpPr/>
          <p:nvPr/>
        </p:nvSpPr>
        <p:spPr>
          <a:xfrm>
            <a:off x="3104938" y="4024075"/>
            <a:ext cx="312600" cy="3732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p46"/>
          <p:cNvSpPr/>
          <p:nvPr/>
        </p:nvSpPr>
        <p:spPr>
          <a:xfrm>
            <a:off x="2372050" y="2148677"/>
            <a:ext cx="732888" cy="282003"/>
          </a:xfrm>
          <a:custGeom>
            <a:rect b="b" l="l" r="r" t="t"/>
            <a:pathLst>
              <a:path extrusionOk="0" h="24868" w="73824">
                <a:moveTo>
                  <a:pt x="0" y="24869"/>
                </a:moveTo>
                <a:cubicBezTo>
                  <a:pt x="7194" y="23861"/>
                  <a:pt x="34357" y="22651"/>
                  <a:pt x="43165" y="18818"/>
                </a:cubicBezTo>
                <a:cubicBezTo>
                  <a:pt x="51973" y="14986"/>
                  <a:pt x="47736" y="4967"/>
                  <a:pt x="52846" y="1874"/>
                </a:cubicBezTo>
                <a:cubicBezTo>
                  <a:pt x="57956" y="-1219"/>
                  <a:pt x="70328" y="530"/>
                  <a:pt x="73824" y="261"/>
                </a:cubicBezTo>
              </a:path>
            </a:pathLst>
          </a:custGeom>
          <a:noFill/>
          <a:ln cap="flat" cmpd="sng" w="19050">
            <a:solidFill>
              <a:srgbClr val="00FF00"/>
            </a:solidFill>
            <a:prstDash val="solid"/>
            <a:round/>
            <a:headEnd len="med" w="med" type="none"/>
            <a:tailEnd len="med" w="med" type="none"/>
          </a:ln>
        </p:spPr>
      </p:sp>
      <p:sp>
        <p:nvSpPr>
          <p:cNvPr id="561" name="Google Shape;561;p46"/>
          <p:cNvSpPr/>
          <p:nvPr/>
        </p:nvSpPr>
        <p:spPr>
          <a:xfrm>
            <a:off x="2372050" y="2527598"/>
            <a:ext cx="732970" cy="184826"/>
          </a:xfrm>
          <a:custGeom>
            <a:rect b="b" l="l" r="r" t="t"/>
            <a:pathLst>
              <a:path extrusionOk="0" h="19699" w="79069">
                <a:moveTo>
                  <a:pt x="0" y="19700"/>
                </a:moveTo>
                <a:cubicBezTo>
                  <a:pt x="7060" y="19297"/>
                  <a:pt x="31870" y="20373"/>
                  <a:pt x="42359" y="17280"/>
                </a:cubicBezTo>
                <a:cubicBezTo>
                  <a:pt x="52848" y="14187"/>
                  <a:pt x="56815" y="3765"/>
                  <a:pt x="62933" y="1143"/>
                </a:cubicBezTo>
                <a:cubicBezTo>
                  <a:pt x="69051" y="-1479"/>
                  <a:pt x="76380" y="1480"/>
                  <a:pt x="79069" y="1547"/>
                </a:cubicBezTo>
              </a:path>
            </a:pathLst>
          </a:custGeom>
          <a:noFill/>
          <a:ln cap="flat" cmpd="sng" w="19050">
            <a:solidFill>
              <a:srgbClr val="00FFFF"/>
            </a:solidFill>
            <a:prstDash val="solid"/>
            <a:round/>
            <a:headEnd len="med" w="med" type="none"/>
            <a:tailEnd len="med" w="med" type="none"/>
          </a:ln>
        </p:spPr>
      </p:sp>
      <p:sp>
        <p:nvSpPr>
          <p:cNvPr id="562" name="Google Shape;562;p46"/>
          <p:cNvSpPr/>
          <p:nvPr/>
        </p:nvSpPr>
        <p:spPr>
          <a:xfrm>
            <a:off x="1581300" y="2992471"/>
            <a:ext cx="1529290" cy="373186"/>
          </a:xfrm>
          <a:custGeom>
            <a:rect b="b" l="l" r="r" t="t"/>
            <a:pathLst>
              <a:path extrusionOk="0" h="22380" w="108518">
                <a:moveTo>
                  <a:pt x="0" y="21759"/>
                </a:moveTo>
                <a:cubicBezTo>
                  <a:pt x="11699" y="21557"/>
                  <a:pt x="55268" y="23844"/>
                  <a:pt x="70194" y="20549"/>
                </a:cubicBezTo>
                <a:cubicBezTo>
                  <a:pt x="85120" y="17255"/>
                  <a:pt x="83171" y="5354"/>
                  <a:pt x="89558" y="1992"/>
                </a:cubicBezTo>
                <a:cubicBezTo>
                  <a:pt x="95945" y="-1370"/>
                  <a:pt x="105358" y="648"/>
                  <a:pt x="108518" y="379"/>
                </a:cubicBezTo>
              </a:path>
            </a:pathLst>
          </a:custGeom>
          <a:noFill/>
          <a:ln cap="flat" cmpd="sng" w="19050">
            <a:solidFill>
              <a:srgbClr val="FF00FF"/>
            </a:solidFill>
            <a:prstDash val="solid"/>
            <a:round/>
            <a:headEnd len="med" w="med" type="none"/>
            <a:tailEnd len="med" w="med" type="none"/>
          </a:ln>
        </p:spPr>
      </p:sp>
      <p:sp>
        <p:nvSpPr>
          <p:cNvPr id="563" name="Google Shape;563;p46"/>
          <p:cNvSpPr/>
          <p:nvPr/>
        </p:nvSpPr>
        <p:spPr>
          <a:xfrm>
            <a:off x="1705200" y="3370304"/>
            <a:ext cx="1399844" cy="315989"/>
          </a:xfrm>
          <a:custGeom>
            <a:rect b="b" l="l" r="r" t="t"/>
            <a:pathLst>
              <a:path extrusionOk="0" h="17959" w="105291">
                <a:moveTo>
                  <a:pt x="0" y="17048"/>
                </a:moveTo>
                <a:cubicBezTo>
                  <a:pt x="12775" y="16981"/>
                  <a:pt x="61454" y="19266"/>
                  <a:pt x="76649" y="16644"/>
                </a:cubicBezTo>
                <a:cubicBezTo>
                  <a:pt x="91844" y="14022"/>
                  <a:pt x="86398" y="3937"/>
                  <a:pt x="91172" y="1315"/>
                </a:cubicBezTo>
                <a:cubicBezTo>
                  <a:pt x="95946" y="-1307"/>
                  <a:pt x="102938" y="978"/>
                  <a:pt x="105291" y="911"/>
                </a:cubicBezTo>
              </a:path>
            </a:pathLst>
          </a:custGeom>
          <a:noFill/>
          <a:ln cap="flat" cmpd="sng" w="19050">
            <a:solidFill>
              <a:srgbClr val="FFFF00"/>
            </a:solidFill>
            <a:prstDash val="solid"/>
            <a:round/>
            <a:headEnd len="med" w="med" type="none"/>
            <a:tailEnd len="med" w="med" type="none"/>
          </a:ln>
        </p:spPr>
      </p:sp>
      <p:sp>
        <p:nvSpPr>
          <p:cNvPr id="564" name="Google Shape;564;p46"/>
          <p:cNvSpPr/>
          <p:nvPr/>
        </p:nvSpPr>
        <p:spPr>
          <a:xfrm>
            <a:off x="2727399" y="3818650"/>
            <a:ext cx="374542" cy="90767"/>
          </a:xfrm>
          <a:custGeom>
            <a:rect b="b" l="l" r="r" t="t"/>
            <a:pathLst>
              <a:path extrusionOk="0" h="8925" w="58091">
                <a:moveTo>
                  <a:pt x="0" y="8925"/>
                </a:moveTo>
                <a:cubicBezTo>
                  <a:pt x="6724" y="8723"/>
                  <a:pt x="32138" y="9060"/>
                  <a:pt x="40341" y="7715"/>
                </a:cubicBezTo>
                <a:cubicBezTo>
                  <a:pt x="48544" y="6370"/>
                  <a:pt x="46258" y="2135"/>
                  <a:pt x="49216" y="857"/>
                </a:cubicBezTo>
                <a:cubicBezTo>
                  <a:pt x="52174" y="-420"/>
                  <a:pt x="56612" y="185"/>
                  <a:pt x="58091" y="50"/>
                </a:cubicBezTo>
              </a:path>
            </a:pathLst>
          </a:custGeom>
          <a:noFill/>
          <a:ln cap="flat" cmpd="sng" w="19050">
            <a:solidFill>
              <a:srgbClr val="980000"/>
            </a:solidFill>
            <a:prstDash val="solid"/>
            <a:round/>
            <a:headEnd len="med" w="med" type="none"/>
            <a:tailEnd len="med" w="med" type="none"/>
          </a:ln>
        </p:spPr>
      </p:sp>
      <p:sp>
        <p:nvSpPr>
          <p:cNvPr id="565" name="Google Shape;565;p46"/>
          <p:cNvSpPr/>
          <p:nvPr/>
        </p:nvSpPr>
        <p:spPr>
          <a:xfrm>
            <a:off x="3104938" y="4438700"/>
            <a:ext cx="312600" cy="373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46"/>
          <p:cNvSpPr/>
          <p:nvPr/>
        </p:nvSpPr>
        <p:spPr>
          <a:xfrm>
            <a:off x="2069175" y="4185216"/>
            <a:ext cx="1032723" cy="90787"/>
          </a:xfrm>
          <a:custGeom>
            <a:rect b="b" l="l" r="r" t="t"/>
            <a:pathLst>
              <a:path extrusionOk="0" h="12640" w="86330">
                <a:moveTo>
                  <a:pt x="0" y="12573"/>
                </a:moveTo>
                <a:cubicBezTo>
                  <a:pt x="11497" y="12371"/>
                  <a:pt x="56007" y="13246"/>
                  <a:pt x="68983" y="11363"/>
                </a:cubicBezTo>
                <a:cubicBezTo>
                  <a:pt x="81959" y="9480"/>
                  <a:pt x="74967" y="3160"/>
                  <a:pt x="77858" y="1277"/>
                </a:cubicBezTo>
                <a:cubicBezTo>
                  <a:pt x="80749" y="-606"/>
                  <a:pt x="84918" y="269"/>
                  <a:pt x="86330" y="67"/>
                </a:cubicBezTo>
              </a:path>
            </a:pathLst>
          </a:custGeom>
          <a:noFill/>
          <a:ln cap="flat" cmpd="sng" w="19050">
            <a:solidFill>
              <a:srgbClr val="0000FF"/>
            </a:solidFill>
            <a:prstDash val="solid"/>
            <a:round/>
            <a:headEnd len="med" w="med" type="none"/>
            <a:tailEnd len="med" w="med" type="none"/>
          </a:ln>
        </p:spPr>
      </p:sp>
      <p:sp>
        <p:nvSpPr>
          <p:cNvPr id="567" name="Google Shape;567;p46"/>
          <p:cNvSpPr/>
          <p:nvPr/>
        </p:nvSpPr>
        <p:spPr>
          <a:xfrm rot="5400000">
            <a:off x="2821500" y="3258100"/>
            <a:ext cx="18510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Dense Layer </a:t>
            </a:r>
            <a:r>
              <a:rPr b="1" lang="es" sz="1200"/>
              <a:t>7 → 16</a:t>
            </a:r>
            <a:endParaRPr b="1" sz="1200"/>
          </a:p>
        </p:txBody>
      </p:sp>
      <p:sp>
        <p:nvSpPr>
          <p:cNvPr id="568" name="Google Shape;568;p46"/>
          <p:cNvSpPr/>
          <p:nvPr/>
        </p:nvSpPr>
        <p:spPr>
          <a:xfrm flipH="1" rot="10800000">
            <a:off x="2208550" y="4553104"/>
            <a:ext cx="923731" cy="139925"/>
          </a:xfrm>
          <a:custGeom>
            <a:rect b="b" l="l" r="r" t="t"/>
            <a:pathLst>
              <a:path extrusionOk="0" h="12640" w="86330">
                <a:moveTo>
                  <a:pt x="0" y="12573"/>
                </a:moveTo>
                <a:cubicBezTo>
                  <a:pt x="11497" y="12371"/>
                  <a:pt x="56007" y="13246"/>
                  <a:pt x="68983" y="11363"/>
                </a:cubicBezTo>
                <a:cubicBezTo>
                  <a:pt x="81959" y="9480"/>
                  <a:pt x="74967" y="3160"/>
                  <a:pt x="77858" y="1277"/>
                </a:cubicBezTo>
                <a:cubicBezTo>
                  <a:pt x="80749" y="-606"/>
                  <a:pt x="84918" y="269"/>
                  <a:pt x="86330" y="67"/>
                </a:cubicBezTo>
              </a:path>
            </a:pathLst>
          </a:custGeom>
          <a:noFill/>
          <a:ln cap="flat" cmpd="sng" w="19050">
            <a:solidFill>
              <a:srgbClr val="FF9900"/>
            </a:solidFill>
            <a:prstDash val="solid"/>
            <a:round/>
            <a:headEnd len="med" w="med" type="none"/>
            <a:tailEnd len="med" w="med" type="none"/>
          </a:ln>
        </p:spPr>
      </p:sp>
      <p:sp>
        <p:nvSpPr>
          <p:cNvPr id="569" name="Google Shape;569;p46"/>
          <p:cNvSpPr/>
          <p:nvPr/>
        </p:nvSpPr>
        <p:spPr>
          <a:xfrm rot="5400000">
            <a:off x="3105875" y="3270800"/>
            <a:ext cx="1851000" cy="2166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Batch Normalization</a:t>
            </a:r>
            <a:endParaRPr sz="1200"/>
          </a:p>
        </p:txBody>
      </p:sp>
      <p:sp>
        <p:nvSpPr>
          <p:cNvPr id="570" name="Google Shape;570;p46"/>
          <p:cNvSpPr/>
          <p:nvPr/>
        </p:nvSpPr>
        <p:spPr>
          <a:xfrm rot="5400000">
            <a:off x="3392375" y="3277700"/>
            <a:ext cx="1851000" cy="2028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ReLU</a:t>
            </a:r>
            <a:endParaRPr sz="1200"/>
          </a:p>
        </p:txBody>
      </p:sp>
      <p:sp>
        <p:nvSpPr>
          <p:cNvPr id="571" name="Google Shape;571;p46"/>
          <p:cNvSpPr/>
          <p:nvPr/>
        </p:nvSpPr>
        <p:spPr>
          <a:xfrm rot="5400000">
            <a:off x="3682775" y="3266900"/>
            <a:ext cx="1851000" cy="2244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Dropout (p=0.4)</a:t>
            </a:r>
            <a:endParaRPr sz="1200"/>
          </a:p>
        </p:txBody>
      </p:sp>
      <p:sp>
        <p:nvSpPr>
          <p:cNvPr id="572" name="Google Shape;572;p46"/>
          <p:cNvSpPr/>
          <p:nvPr/>
        </p:nvSpPr>
        <p:spPr>
          <a:xfrm>
            <a:off x="3075875" y="1915525"/>
            <a:ext cx="374700" cy="29505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46"/>
          <p:cNvSpPr/>
          <p:nvPr/>
        </p:nvSpPr>
        <p:spPr>
          <a:xfrm rot="5400000">
            <a:off x="3479375" y="3263575"/>
            <a:ext cx="30510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Dense Layer </a:t>
            </a:r>
            <a:r>
              <a:rPr b="1" lang="es" sz="1200"/>
              <a:t>16 → 32</a:t>
            </a:r>
            <a:endParaRPr b="1" sz="1200"/>
          </a:p>
        </p:txBody>
      </p:sp>
      <p:sp>
        <p:nvSpPr>
          <p:cNvPr id="574" name="Google Shape;574;p46"/>
          <p:cNvSpPr/>
          <p:nvPr/>
        </p:nvSpPr>
        <p:spPr>
          <a:xfrm rot="5400000">
            <a:off x="3781475" y="3257650"/>
            <a:ext cx="3041700" cy="2427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Batch Normalization</a:t>
            </a:r>
            <a:endParaRPr sz="1200"/>
          </a:p>
        </p:txBody>
      </p:sp>
      <p:sp>
        <p:nvSpPr>
          <p:cNvPr id="575" name="Google Shape;575;p46"/>
          <p:cNvSpPr/>
          <p:nvPr/>
        </p:nvSpPr>
        <p:spPr>
          <a:xfrm rot="5400000">
            <a:off x="4084975" y="3280275"/>
            <a:ext cx="3007800" cy="202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ReLU</a:t>
            </a:r>
            <a:endParaRPr sz="1200"/>
          </a:p>
        </p:txBody>
      </p:sp>
      <p:sp>
        <p:nvSpPr>
          <p:cNvPr id="576" name="Google Shape;576;p46"/>
          <p:cNvSpPr/>
          <p:nvPr/>
        </p:nvSpPr>
        <p:spPr>
          <a:xfrm rot="5400000">
            <a:off x="4368225" y="3270950"/>
            <a:ext cx="3009000" cy="237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Dropout (p=0.4)</a:t>
            </a:r>
            <a:endParaRPr sz="1200"/>
          </a:p>
        </p:txBody>
      </p:sp>
      <p:sp>
        <p:nvSpPr>
          <p:cNvPr id="577" name="Google Shape;577;p46"/>
          <p:cNvSpPr/>
          <p:nvPr/>
        </p:nvSpPr>
        <p:spPr>
          <a:xfrm rot="5400000">
            <a:off x="5372225" y="3338625"/>
            <a:ext cx="18510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Dense Layer </a:t>
            </a:r>
            <a:r>
              <a:rPr b="1" lang="es" sz="1200"/>
              <a:t>32 → 16</a:t>
            </a:r>
            <a:endParaRPr b="1" sz="1200"/>
          </a:p>
        </p:txBody>
      </p:sp>
      <p:sp>
        <p:nvSpPr>
          <p:cNvPr id="578" name="Google Shape;578;p46"/>
          <p:cNvSpPr/>
          <p:nvPr/>
        </p:nvSpPr>
        <p:spPr>
          <a:xfrm rot="5400000">
            <a:off x="5669675" y="3338275"/>
            <a:ext cx="1851000" cy="2427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Batch Normalization</a:t>
            </a:r>
            <a:endParaRPr sz="1200"/>
          </a:p>
        </p:txBody>
      </p:sp>
      <p:sp>
        <p:nvSpPr>
          <p:cNvPr id="579" name="Google Shape;579;p46"/>
          <p:cNvSpPr/>
          <p:nvPr/>
        </p:nvSpPr>
        <p:spPr>
          <a:xfrm rot="5400000">
            <a:off x="5956225" y="3358225"/>
            <a:ext cx="1851000" cy="202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ReLU</a:t>
            </a:r>
            <a:endParaRPr sz="1200"/>
          </a:p>
        </p:txBody>
      </p:sp>
      <p:sp>
        <p:nvSpPr>
          <p:cNvPr id="580" name="Google Shape;580;p46"/>
          <p:cNvSpPr/>
          <p:nvPr/>
        </p:nvSpPr>
        <p:spPr>
          <a:xfrm rot="5400000">
            <a:off x="6231600" y="3349375"/>
            <a:ext cx="1851000" cy="2205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Dropout (p=0.4)</a:t>
            </a:r>
            <a:endParaRPr sz="1200"/>
          </a:p>
        </p:txBody>
      </p:sp>
      <p:sp>
        <p:nvSpPr>
          <p:cNvPr id="581" name="Google Shape;581;p46"/>
          <p:cNvSpPr/>
          <p:nvPr/>
        </p:nvSpPr>
        <p:spPr>
          <a:xfrm rot="5400000">
            <a:off x="6879500" y="3349425"/>
            <a:ext cx="1401600" cy="2247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t>Dense Layer </a:t>
            </a:r>
            <a:r>
              <a:rPr b="1" lang="es" sz="1000"/>
              <a:t>16 → 7</a:t>
            </a:r>
            <a:endParaRPr b="1" sz="1000"/>
          </a:p>
        </p:txBody>
      </p:sp>
      <p:sp>
        <p:nvSpPr>
          <p:cNvPr id="582" name="Google Shape;582;p46"/>
          <p:cNvSpPr/>
          <p:nvPr/>
        </p:nvSpPr>
        <p:spPr>
          <a:xfrm rot="5400000">
            <a:off x="7176950" y="3348175"/>
            <a:ext cx="1401600" cy="2427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t>Batch Normalization</a:t>
            </a:r>
            <a:endParaRPr sz="1000"/>
          </a:p>
        </p:txBody>
      </p:sp>
      <p:pic>
        <p:nvPicPr>
          <p:cNvPr id="583" name="Google Shape;583;p46"/>
          <p:cNvPicPr preferRelativeResize="0"/>
          <p:nvPr/>
        </p:nvPicPr>
        <p:blipFill>
          <a:blip r:embed="rId3">
            <a:alphaModFix/>
          </a:blip>
          <a:stretch>
            <a:fillRect/>
          </a:stretch>
        </p:blipFill>
        <p:spPr>
          <a:xfrm>
            <a:off x="8622550" y="2583075"/>
            <a:ext cx="312600" cy="1569850"/>
          </a:xfrm>
          <a:prstGeom prst="rect">
            <a:avLst/>
          </a:prstGeom>
          <a:noFill/>
          <a:ln>
            <a:noFill/>
          </a:ln>
        </p:spPr>
      </p:pic>
      <p:sp>
        <p:nvSpPr>
          <p:cNvPr id="584" name="Google Shape;584;p46"/>
          <p:cNvSpPr/>
          <p:nvPr/>
        </p:nvSpPr>
        <p:spPr>
          <a:xfrm rot="5400000">
            <a:off x="7633625" y="3340975"/>
            <a:ext cx="1396500" cy="257100"/>
          </a:xfrm>
          <a:prstGeom prst="roundRect">
            <a:avLst>
              <a:gd fmla="val 4129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Softmax</a:t>
            </a:r>
            <a:endParaRPr b="1"/>
          </a:p>
        </p:txBody>
      </p:sp>
      <p:sp>
        <p:nvSpPr>
          <p:cNvPr id="585" name="Google Shape;585;p46"/>
          <p:cNvSpPr/>
          <p:nvPr/>
        </p:nvSpPr>
        <p:spPr>
          <a:xfrm>
            <a:off x="3484408" y="3238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6" name="Google Shape;586;p46"/>
          <p:cNvSpPr/>
          <p:nvPr/>
        </p:nvSpPr>
        <p:spPr>
          <a:xfrm>
            <a:off x="4748295" y="3238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46"/>
          <p:cNvSpPr/>
          <p:nvPr/>
        </p:nvSpPr>
        <p:spPr>
          <a:xfrm>
            <a:off x="6030108" y="3238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46"/>
          <p:cNvSpPr/>
          <p:nvPr/>
        </p:nvSpPr>
        <p:spPr>
          <a:xfrm>
            <a:off x="7309458" y="3243475"/>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46"/>
          <p:cNvSpPr/>
          <p:nvPr/>
        </p:nvSpPr>
        <p:spPr>
          <a:xfrm>
            <a:off x="8044833" y="3250375"/>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46"/>
          <p:cNvSpPr/>
          <p:nvPr/>
        </p:nvSpPr>
        <p:spPr>
          <a:xfrm>
            <a:off x="8506158" y="3257000"/>
            <a:ext cx="116400" cy="4173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46"/>
          <p:cNvSpPr/>
          <p:nvPr/>
        </p:nvSpPr>
        <p:spPr>
          <a:xfrm>
            <a:off x="6321775" y="1558838"/>
            <a:ext cx="2707200" cy="841500"/>
          </a:xfrm>
          <a:prstGeom prst="snip1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Loss:      </a:t>
            </a:r>
            <a:r>
              <a:rPr lang="es" sz="1200"/>
              <a:t>Weighted Cross Entropy</a:t>
            </a:r>
            <a:br>
              <a:rPr lang="es" sz="1200"/>
            </a:br>
            <a:r>
              <a:rPr b="1" lang="es" sz="1200"/>
              <a:t>Optimizer:                        </a:t>
            </a:r>
            <a:r>
              <a:rPr lang="es" sz="1200"/>
              <a:t>AdamW</a:t>
            </a:r>
            <a:endParaRPr sz="1200"/>
          </a:p>
          <a:p>
            <a:pPr indent="0" lvl="0" marL="0" rtl="0" algn="l">
              <a:spcBef>
                <a:spcPts val="0"/>
              </a:spcBef>
              <a:spcAft>
                <a:spcPts val="0"/>
              </a:spcAft>
              <a:buNone/>
            </a:pPr>
            <a:r>
              <a:rPr b="1" lang="es" sz="1200"/>
              <a:t>Learning Rate:		</a:t>
            </a:r>
            <a:r>
              <a:rPr lang="es" sz="1200"/>
              <a:t>1e-6</a:t>
            </a:r>
            <a:endParaRPr sz="1200"/>
          </a:p>
          <a:p>
            <a:pPr indent="0" lvl="0" marL="0" rtl="0" algn="l">
              <a:spcBef>
                <a:spcPts val="0"/>
              </a:spcBef>
              <a:spcAft>
                <a:spcPts val="0"/>
              </a:spcAft>
              <a:buNone/>
            </a:pPr>
            <a:r>
              <a:rPr b="1" lang="es" sz="1200"/>
              <a:t>Batch Size:                        </a:t>
            </a:r>
            <a:r>
              <a:rPr lang="es" sz="1200"/>
              <a:t>32</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7"/>
          <p:cNvSpPr/>
          <p:nvPr/>
        </p:nvSpPr>
        <p:spPr>
          <a:xfrm>
            <a:off x="121450" y="3659975"/>
            <a:ext cx="8905800" cy="1202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7" name="Google Shape;597;p47"/>
          <p:cNvSpPr/>
          <p:nvPr/>
        </p:nvSpPr>
        <p:spPr>
          <a:xfrm>
            <a:off x="6562850" y="2125175"/>
            <a:ext cx="2369400" cy="1495500"/>
          </a:xfrm>
          <a:prstGeom prst="snip1Rect">
            <a:avLst>
              <a:gd fmla="val 16667" name="adj"/>
            </a:avLst>
          </a:prstGeom>
          <a:solidFill>
            <a:srgbClr val="79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47"/>
          <p:cNvSpPr/>
          <p:nvPr/>
        </p:nvSpPr>
        <p:spPr>
          <a:xfrm>
            <a:off x="252400" y="640425"/>
            <a:ext cx="6227100" cy="13335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47"/>
          <p:cNvSpPr/>
          <p:nvPr/>
        </p:nvSpPr>
        <p:spPr>
          <a:xfrm>
            <a:off x="6562725" y="628525"/>
            <a:ext cx="2369400" cy="1202400"/>
          </a:xfrm>
          <a:prstGeom prst="snip1Rect">
            <a:avLst>
              <a:gd fmla="val 16667" name="adj"/>
            </a:avLst>
          </a:prstGeom>
          <a:solidFill>
            <a:srgbClr val="D9D9D9"/>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p4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g. </a:t>
            </a:r>
            <a:r>
              <a:rPr lang="es">
                <a:solidFill>
                  <a:schemeClr val="accent2"/>
                </a:solidFill>
              </a:rPr>
              <a:t>Multimodal model. (task g) and e))</a:t>
            </a:r>
            <a:endParaRPr/>
          </a:p>
        </p:txBody>
      </p:sp>
      <p:sp>
        <p:nvSpPr>
          <p:cNvPr id="601" name="Google Shape;601;p47"/>
          <p:cNvSpPr txBox="1"/>
          <p:nvPr/>
        </p:nvSpPr>
        <p:spPr>
          <a:xfrm>
            <a:off x="267250" y="636900"/>
            <a:ext cx="6197400" cy="120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OBSERVED ISSUE: Audio feature extraction takes a extremely large time, </a:t>
            </a:r>
            <a:r>
              <a:rPr b="1" lang="es" sz="1500">
                <a:solidFill>
                  <a:srgbClr val="FF0000"/>
                </a:solidFill>
              </a:rPr>
              <a:t>!! ~18s per audio !!</a:t>
            </a:r>
            <a:r>
              <a:rPr lang="es" sz="1500">
                <a:solidFill>
                  <a:schemeClr val="dk1"/>
                </a:solidFill>
              </a:rPr>
              <a:t>. The largest amount of the time is needed computing the </a:t>
            </a:r>
            <a:r>
              <a:rPr b="1" i="1" lang="es" sz="1500">
                <a:solidFill>
                  <a:schemeClr val="dk1"/>
                </a:solidFill>
              </a:rPr>
              <a:t>fundamental frequency (f0) </a:t>
            </a:r>
            <a:r>
              <a:rPr lang="es" sz="1500">
                <a:solidFill>
                  <a:schemeClr val="dk1"/>
                </a:solidFill>
              </a:rPr>
              <a:t>(~16s). Which makes the training and evaluating process too computationally expensive: </a:t>
            </a:r>
            <a:r>
              <a:rPr b="1" lang="es" sz="1500">
                <a:solidFill>
                  <a:srgbClr val="FF0000"/>
                </a:solidFill>
              </a:rPr>
              <a:t>a !! single epoch needs ~31 hours !!</a:t>
            </a:r>
            <a:r>
              <a:rPr lang="es" sz="1500">
                <a:solidFill>
                  <a:schemeClr val="dk1"/>
                </a:solidFill>
              </a:rPr>
              <a:t> (using a </a:t>
            </a:r>
            <a:r>
              <a:rPr i="1" lang="es" sz="1500">
                <a:solidFill>
                  <a:schemeClr val="dk1"/>
                </a:solidFill>
              </a:rPr>
              <a:t>NVidia RTX 3090</a:t>
            </a:r>
            <a:r>
              <a:rPr lang="es" sz="1500">
                <a:solidFill>
                  <a:schemeClr val="dk1"/>
                </a:solidFill>
              </a:rPr>
              <a:t>).</a:t>
            </a:r>
            <a:endParaRPr sz="1500">
              <a:solidFill>
                <a:schemeClr val="dk1"/>
              </a:solidFill>
            </a:endParaRPr>
          </a:p>
          <a:p>
            <a:pPr indent="0" lvl="0" marL="0" rtl="0" algn="l">
              <a:spcBef>
                <a:spcPts val="0"/>
              </a:spcBef>
              <a:spcAft>
                <a:spcPts val="0"/>
              </a:spcAft>
              <a:buNone/>
            </a:pPr>
            <a:r>
              <a:t/>
            </a:r>
            <a:endParaRPr sz="2200">
              <a:solidFill>
                <a:schemeClr val="dk1"/>
              </a:solidFill>
            </a:endParaRPr>
          </a:p>
        </p:txBody>
      </p:sp>
      <p:sp>
        <p:nvSpPr>
          <p:cNvPr id="602" name="Google Shape;602;p47"/>
          <p:cNvSpPr txBox="1"/>
          <p:nvPr/>
        </p:nvSpPr>
        <p:spPr>
          <a:xfrm>
            <a:off x="6550825" y="640425"/>
            <a:ext cx="2166900" cy="13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chemeClr val="dk1"/>
                </a:solidFill>
              </a:rPr>
              <a:t>A rethinking of the strategy is necessary</a:t>
            </a:r>
            <a:endParaRPr b="1" sz="2200">
              <a:solidFill>
                <a:schemeClr val="dk1"/>
              </a:solidFill>
            </a:endParaRPr>
          </a:p>
        </p:txBody>
      </p:sp>
      <p:pic>
        <p:nvPicPr>
          <p:cNvPr id="603" name="Google Shape;603;p47"/>
          <p:cNvPicPr preferRelativeResize="0"/>
          <p:nvPr/>
        </p:nvPicPr>
        <p:blipFill>
          <a:blip r:embed="rId3">
            <a:alphaModFix/>
          </a:blip>
          <a:stretch>
            <a:fillRect/>
          </a:stretch>
        </p:blipFill>
        <p:spPr>
          <a:xfrm flipH="1">
            <a:off x="8615681" y="818999"/>
            <a:ext cx="316575" cy="838199"/>
          </a:xfrm>
          <a:prstGeom prst="rect">
            <a:avLst/>
          </a:prstGeom>
          <a:noFill/>
          <a:ln>
            <a:noFill/>
          </a:ln>
        </p:spPr>
      </p:pic>
      <p:cxnSp>
        <p:nvCxnSpPr>
          <p:cNvPr id="604" name="Google Shape;604;p47"/>
          <p:cNvCxnSpPr/>
          <p:nvPr/>
        </p:nvCxnSpPr>
        <p:spPr>
          <a:xfrm flipH="1" rot="10800000">
            <a:off x="279750" y="2066800"/>
            <a:ext cx="8584500" cy="12000"/>
          </a:xfrm>
          <a:prstGeom prst="straightConnector1">
            <a:avLst/>
          </a:prstGeom>
          <a:noFill/>
          <a:ln cap="flat" cmpd="sng" w="19050">
            <a:solidFill>
              <a:schemeClr val="dk1"/>
            </a:solidFill>
            <a:prstDash val="dash"/>
            <a:round/>
            <a:headEnd len="med" w="med" type="none"/>
            <a:tailEnd len="med" w="med" type="none"/>
          </a:ln>
        </p:spPr>
      </p:cxnSp>
      <p:sp>
        <p:nvSpPr>
          <p:cNvPr id="605" name="Google Shape;605;p47"/>
          <p:cNvSpPr txBox="1"/>
          <p:nvPr/>
        </p:nvSpPr>
        <p:spPr>
          <a:xfrm>
            <a:off x="207850" y="2066800"/>
            <a:ext cx="6316200" cy="161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We can’t get rid of the fundamental frequency, since we extract 5 of the 7 features from it, </a:t>
            </a:r>
            <a:endParaRPr sz="1100">
              <a:solidFill>
                <a:schemeClr val="dk1"/>
              </a:solidFill>
            </a:endParaRPr>
          </a:p>
          <a:p>
            <a:pPr indent="0" lvl="0" marL="0" rtl="0" algn="just">
              <a:spcBef>
                <a:spcPts val="0"/>
              </a:spcBef>
              <a:spcAft>
                <a:spcPts val="0"/>
              </a:spcAft>
              <a:buNone/>
            </a:pPr>
            <a:r>
              <a:rPr lang="es" sz="1100">
                <a:solidFill>
                  <a:schemeClr val="dk1"/>
                </a:solidFill>
              </a:rPr>
              <a:t>so the only way of going is to speed up the computation process:</a:t>
            </a:r>
            <a:endParaRPr sz="1100">
              <a:solidFill>
                <a:schemeClr val="dk1"/>
              </a:solidFill>
            </a:endParaRPr>
          </a:p>
          <a:p>
            <a:pPr indent="0" lvl="0" marL="0" rtl="0" algn="just">
              <a:spcBef>
                <a:spcPts val="0"/>
              </a:spcBef>
              <a:spcAft>
                <a:spcPts val="0"/>
              </a:spcAft>
              <a:buNone/>
            </a:pPr>
            <a:r>
              <a:rPr lang="es" sz="1100">
                <a:solidFill>
                  <a:schemeClr val="dk1"/>
                </a:solidFill>
              </a:rPr>
              <a:t>The function </a:t>
            </a:r>
            <a:r>
              <a:rPr b="1" i="1" lang="es" sz="1100">
                <a:solidFill>
                  <a:schemeClr val="dk1"/>
                </a:solidFill>
              </a:rPr>
              <a:t>librosa.pyin(data, fmin, fmax, frame_length=2048) </a:t>
            </a:r>
            <a:r>
              <a:rPr lang="es" sz="1100">
                <a:solidFill>
                  <a:schemeClr val="dk1"/>
                </a:solidFill>
              </a:rPr>
              <a:t>is used to extract </a:t>
            </a:r>
            <a:r>
              <a:rPr i="1" lang="es" sz="1100">
                <a:solidFill>
                  <a:schemeClr val="dk1"/>
                </a:solidFill>
              </a:rPr>
              <a:t>f0, </a:t>
            </a:r>
            <a:r>
              <a:rPr lang="es" sz="1100">
                <a:solidFill>
                  <a:schemeClr val="dk1"/>
                </a:solidFill>
              </a:rPr>
              <a:t>and, by looking at the </a:t>
            </a:r>
            <a:r>
              <a:rPr lang="es" sz="1100">
                <a:solidFill>
                  <a:schemeClr val="dk1"/>
                </a:solidFill>
              </a:rPr>
              <a:t>spectrograms</a:t>
            </a:r>
            <a:r>
              <a:rPr lang="es" sz="1100">
                <a:solidFill>
                  <a:schemeClr val="dk1"/>
                </a:solidFill>
              </a:rPr>
              <a:t> (examples in the slide 25), we see that most of the fundamental frequencies are found below 500-700Hz. So, in order to shorten as much as possible the range of analysis, we have used </a:t>
            </a:r>
            <a:r>
              <a:rPr b="1" i="1" lang="es" sz="1100">
                <a:solidFill>
                  <a:schemeClr val="dk1"/>
                </a:solidFill>
              </a:rPr>
              <a:t>fmax=450 </a:t>
            </a:r>
            <a:r>
              <a:rPr lang="es" sz="1100">
                <a:solidFill>
                  <a:schemeClr val="dk1"/>
                </a:solidFill>
              </a:rPr>
              <a:t>(instead of 2048, which was used at the beginning to retrieve as much information as possible). </a:t>
            </a:r>
            <a:endParaRPr sz="1100">
              <a:solidFill>
                <a:schemeClr val="dk1"/>
              </a:solidFill>
            </a:endParaRPr>
          </a:p>
          <a:p>
            <a:pPr indent="0" lvl="0" marL="0" rtl="0" algn="just">
              <a:spcBef>
                <a:spcPts val="0"/>
              </a:spcBef>
              <a:spcAft>
                <a:spcPts val="0"/>
              </a:spcAft>
              <a:buNone/>
            </a:pPr>
            <a:r>
              <a:rPr lang="es" sz="1100">
                <a:solidFill>
                  <a:schemeClr val="dk1"/>
                </a:solidFill>
              </a:rPr>
              <a:t>On the other hand, we have also decided to augment the frame length, using </a:t>
            </a:r>
            <a:r>
              <a:rPr b="1" i="1" lang="es" sz="1100">
                <a:solidFill>
                  <a:schemeClr val="dk1"/>
                </a:solidFill>
              </a:rPr>
              <a:t>frame_length=4096.</a:t>
            </a:r>
            <a:endParaRPr sz="1300">
              <a:solidFill>
                <a:schemeClr val="dk1"/>
              </a:solidFill>
            </a:endParaRPr>
          </a:p>
        </p:txBody>
      </p:sp>
      <p:sp>
        <p:nvSpPr>
          <p:cNvPr id="606" name="Google Shape;606;p47"/>
          <p:cNvSpPr txBox="1"/>
          <p:nvPr/>
        </p:nvSpPr>
        <p:spPr>
          <a:xfrm>
            <a:off x="161575" y="3591575"/>
            <a:ext cx="8865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dk1"/>
                </a:solidFill>
              </a:rPr>
              <a:t>This way, we have been able to reduce the </a:t>
            </a:r>
            <a:r>
              <a:rPr b="1" lang="es" sz="1500">
                <a:solidFill>
                  <a:schemeClr val="dk1"/>
                </a:solidFill>
              </a:rPr>
              <a:t>feature extraction of each audio from ~18s to ~2.4s</a:t>
            </a:r>
            <a:r>
              <a:rPr lang="es" sz="1500">
                <a:solidFill>
                  <a:schemeClr val="dk1"/>
                </a:solidFill>
              </a:rPr>
              <a:t>. </a:t>
            </a:r>
            <a:endParaRPr sz="1500">
              <a:solidFill>
                <a:schemeClr val="dk1"/>
              </a:solidFill>
            </a:endParaRPr>
          </a:p>
          <a:p>
            <a:pPr indent="0" lvl="0" marL="0" rtl="0" algn="l">
              <a:spcBef>
                <a:spcPts val="0"/>
              </a:spcBef>
              <a:spcAft>
                <a:spcPts val="0"/>
              </a:spcAft>
              <a:buNone/>
            </a:pPr>
            <a:r>
              <a:rPr lang="es" sz="1500">
                <a:solidFill>
                  <a:schemeClr val="dk1"/>
                </a:solidFill>
              </a:rPr>
              <a:t>Moreover, we have used </a:t>
            </a:r>
            <a:r>
              <a:rPr b="1" lang="es" sz="1500">
                <a:solidFill>
                  <a:schemeClr val="dk1"/>
                </a:solidFill>
              </a:rPr>
              <a:t>4 workers</a:t>
            </a:r>
            <a:r>
              <a:rPr lang="es" sz="1500">
                <a:solidFill>
                  <a:schemeClr val="dk1"/>
                </a:solidFill>
              </a:rPr>
              <a:t> to do more computations in parallel. </a:t>
            </a:r>
            <a:endParaRPr sz="1500">
              <a:solidFill>
                <a:schemeClr val="dk1"/>
              </a:solidFill>
            </a:endParaRPr>
          </a:p>
          <a:p>
            <a:pPr indent="0" lvl="0" marL="0" rtl="0" algn="l">
              <a:spcBef>
                <a:spcPts val="0"/>
              </a:spcBef>
              <a:spcAft>
                <a:spcPts val="0"/>
              </a:spcAft>
              <a:buNone/>
            </a:pPr>
            <a:r>
              <a:rPr lang="es" sz="1500">
                <a:solidFill>
                  <a:schemeClr val="dk1"/>
                </a:solidFill>
              </a:rPr>
              <a:t>Finally, we have reduced the epoch lengths so we obtained faster accuracy and loss information,</a:t>
            </a:r>
            <a:endParaRPr sz="1500">
              <a:solidFill>
                <a:schemeClr val="dk1"/>
              </a:solidFill>
            </a:endParaRPr>
          </a:p>
          <a:p>
            <a:pPr indent="0" lvl="0" marL="0" rtl="0" algn="l">
              <a:spcBef>
                <a:spcPts val="0"/>
              </a:spcBef>
              <a:spcAft>
                <a:spcPts val="0"/>
              </a:spcAft>
              <a:buNone/>
            </a:pPr>
            <a:r>
              <a:rPr lang="es" sz="1500">
                <a:solidFill>
                  <a:schemeClr val="dk1"/>
                </a:solidFill>
              </a:rPr>
              <a:t>using </a:t>
            </a:r>
            <a:r>
              <a:rPr b="1" lang="es" sz="1500">
                <a:solidFill>
                  <a:schemeClr val="dk1"/>
                </a:solidFill>
              </a:rPr>
              <a:t>in each epoch just a random third part of the whole training set</a:t>
            </a:r>
            <a:r>
              <a:rPr lang="es" sz="1500">
                <a:solidFill>
                  <a:schemeClr val="dk1"/>
                </a:solidFill>
              </a:rPr>
              <a:t> (augmenting the # of train epochs and saving the </a:t>
            </a:r>
            <a:r>
              <a:rPr lang="es" sz="1500">
                <a:solidFill>
                  <a:schemeClr val="dk1"/>
                </a:solidFill>
              </a:rPr>
              <a:t>checkpoint</a:t>
            </a:r>
            <a:r>
              <a:rPr lang="es" sz="1500">
                <a:solidFill>
                  <a:schemeClr val="dk1"/>
                </a:solidFill>
              </a:rPr>
              <a:t> of the best epoch, obviously).</a:t>
            </a:r>
            <a:endParaRPr sz="1500">
              <a:solidFill>
                <a:schemeClr val="dk1"/>
              </a:solidFill>
            </a:endParaRPr>
          </a:p>
        </p:txBody>
      </p:sp>
      <p:sp>
        <p:nvSpPr>
          <p:cNvPr id="607" name="Google Shape;607;p47"/>
          <p:cNvSpPr txBox="1"/>
          <p:nvPr/>
        </p:nvSpPr>
        <p:spPr>
          <a:xfrm>
            <a:off x="6566750" y="2132288"/>
            <a:ext cx="2369400" cy="14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TIME COMPARISON:</a:t>
            </a:r>
            <a:endParaRPr sz="1200">
              <a:solidFill>
                <a:schemeClr val="dk1"/>
              </a:solidFill>
            </a:endParaRPr>
          </a:p>
          <a:p>
            <a:pPr indent="0" lvl="0" marL="0" rtl="0" algn="l">
              <a:spcBef>
                <a:spcPts val="0"/>
              </a:spcBef>
              <a:spcAft>
                <a:spcPts val="0"/>
              </a:spcAft>
              <a:buNone/>
            </a:pPr>
            <a:r>
              <a:rPr lang="es" sz="1200">
                <a:solidFill>
                  <a:schemeClr val="dk1"/>
                </a:solidFill>
              </a:rPr>
              <a:t>- </a:t>
            </a:r>
            <a:r>
              <a:rPr b="1" lang="es" sz="1200">
                <a:solidFill>
                  <a:schemeClr val="dk1"/>
                </a:solidFill>
              </a:rPr>
              <a:t>Before new strategy:</a:t>
            </a:r>
            <a:endParaRPr b="1" sz="1200">
              <a:solidFill>
                <a:schemeClr val="dk1"/>
              </a:solidFill>
            </a:endParaRPr>
          </a:p>
          <a:p>
            <a:pPr indent="0" lvl="0" marL="0" rtl="0" algn="l">
              <a:spcBef>
                <a:spcPts val="0"/>
              </a:spcBef>
              <a:spcAft>
                <a:spcPts val="0"/>
              </a:spcAft>
              <a:buNone/>
            </a:pPr>
            <a:r>
              <a:rPr lang="es" sz="1200">
                <a:solidFill>
                  <a:schemeClr val="dk1"/>
                </a:solidFill>
              </a:rPr>
              <a:t>~18s per audio, </a:t>
            </a:r>
            <a:endParaRPr sz="1200">
              <a:solidFill>
                <a:schemeClr val="dk1"/>
              </a:solidFill>
            </a:endParaRPr>
          </a:p>
          <a:p>
            <a:pPr indent="0" lvl="0" marL="0" rtl="0" algn="l">
              <a:spcBef>
                <a:spcPts val="0"/>
              </a:spcBef>
              <a:spcAft>
                <a:spcPts val="0"/>
              </a:spcAft>
              <a:buNone/>
            </a:pPr>
            <a:r>
              <a:rPr lang="es" sz="1200">
                <a:solidFill>
                  <a:schemeClr val="dk1"/>
                </a:solidFill>
              </a:rPr>
              <a:t>~31 hours per epoch</a:t>
            </a:r>
            <a:endParaRPr sz="1200">
              <a:solidFill>
                <a:schemeClr val="dk1"/>
              </a:solidFill>
            </a:endParaRPr>
          </a:p>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s" sz="1200">
                <a:solidFill>
                  <a:schemeClr val="dk1"/>
                </a:solidFill>
              </a:rPr>
              <a:t>- </a:t>
            </a:r>
            <a:r>
              <a:rPr b="1" lang="es" sz="1200">
                <a:solidFill>
                  <a:schemeClr val="dk1"/>
                </a:solidFill>
              </a:rPr>
              <a:t>After new strategy:</a:t>
            </a:r>
            <a:endParaRPr b="1" sz="1200">
              <a:solidFill>
                <a:schemeClr val="dk1"/>
              </a:solidFill>
            </a:endParaRPr>
          </a:p>
          <a:p>
            <a:pPr indent="0" lvl="0" marL="0" rtl="0" algn="l">
              <a:spcBef>
                <a:spcPts val="0"/>
              </a:spcBef>
              <a:spcAft>
                <a:spcPts val="0"/>
              </a:spcAft>
              <a:buNone/>
            </a:pPr>
            <a:r>
              <a:rPr lang="es" sz="1200">
                <a:solidFill>
                  <a:schemeClr val="dk1"/>
                </a:solidFill>
              </a:rPr>
              <a:t>~2.4s per audio, </a:t>
            </a:r>
            <a:endParaRPr sz="1200">
              <a:solidFill>
                <a:schemeClr val="dk1"/>
              </a:solidFill>
            </a:endParaRPr>
          </a:p>
          <a:p>
            <a:pPr indent="0" lvl="0" marL="0" rtl="0" algn="l">
              <a:spcBef>
                <a:spcPts val="0"/>
              </a:spcBef>
              <a:spcAft>
                <a:spcPts val="0"/>
              </a:spcAft>
              <a:buNone/>
            </a:pPr>
            <a:r>
              <a:rPr lang="es" sz="1200">
                <a:solidFill>
                  <a:schemeClr val="dk1"/>
                </a:solidFill>
              </a:rPr>
              <a:t>~16 minutes per </a:t>
            </a:r>
            <a:r>
              <a:rPr i="1" lang="es" sz="1000">
                <a:solidFill>
                  <a:schemeClr val="dk1"/>
                </a:solidFill>
              </a:rPr>
              <a:t>(reduced)</a:t>
            </a:r>
            <a:r>
              <a:rPr lang="es" sz="1200">
                <a:solidFill>
                  <a:schemeClr val="dk1"/>
                </a:solidFill>
              </a:rPr>
              <a:t> epoch</a:t>
            </a:r>
            <a:endParaRPr sz="1200">
              <a:solidFill>
                <a:schemeClr val="dk1"/>
              </a:solidFill>
            </a:endParaRPr>
          </a:p>
        </p:txBody>
      </p:sp>
      <p:pic>
        <p:nvPicPr>
          <p:cNvPr id="608" name="Google Shape;608;p47"/>
          <p:cNvPicPr preferRelativeResize="0"/>
          <p:nvPr/>
        </p:nvPicPr>
        <p:blipFill>
          <a:blip r:embed="rId4">
            <a:alphaModFix/>
          </a:blip>
          <a:stretch>
            <a:fillRect/>
          </a:stretch>
        </p:blipFill>
        <p:spPr>
          <a:xfrm>
            <a:off x="8351750" y="2441427"/>
            <a:ext cx="479766" cy="479700"/>
          </a:xfrm>
          <a:prstGeom prst="rect">
            <a:avLst/>
          </a:prstGeom>
          <a:noFill/>
          <a:ln>
            <a:noFill/>
          </a:ln>
        </p:spPr>
      </p:pic>
      <p:pic>
        <p:nvPicPr>
          <p:cNvPr id="609" name="Google Shape;609;p47"/>
          <p:cNvPicPr preferRelativeResize="0"/>
          <p:nvPr/>
        </p:nvPicPr>
        <p:blipFill>
          <a:blip r:embed="rId5">
            <a:alphaModFix/>
          </a:blip>
          <a:stretch>
            <a:fillRect/>
          </a:stretch>
        </p:blipFill>
        <p:spPr>
          <a:xfrm>
            <a:off x="8416100" y="3003277"/>
            <a:ext cx="365975" cy="3593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8"/>
          <p:cNvSpPr/>
          <p:nvPr/>
        </p:nvSpPr>
        <p:spPr>
          <a:xfrm>
            <a:off x="7845500" y="713400"/>
            <a:ext cx="1156500" cy="1797900"/>
          </a:xfrm>
          <a:prstGeom prst="snip1Rect">
            <a:avLst>
              <a:gd fmla="val 16667" name="adj"/>
            </a:avLst>
          </a:prstGeom>
          <a:solidFill>
            <a:srgbClr val="92DDC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p48"/>
          <p:cNvSpPr/>
          <p:nvPr/>
        </p:nvSpPr>
        <p:spPr>
          <a:xfrm>
            <a:off x="293525" y="2900675"/>
            <a:ext cx="8008800" cy="17979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6" name="Google Shape;616;p4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g. </a:t>
            </a:r>
            <a:r>
              <a:rPr lang="es">
                <a:solidFill>
                  <a:schemeClr val="accent2"/>
                </a:solidFill>
              </a:rPr>
              <a:t>Multimodal model.</a:t>
            </a:r>
            <a:endParaRPr/>
          </a:p>
        </p:txBody>
      </p:sp>
      <p:pic>
        <p:nvPicPr>
          <p:cNvPr id="617" name="Google Shape;617;p48"/>
          <p:cNvPicPr preferRelativeResize="0"/>
          <p:nvPr/>
        </p:nvPicPr>
        <p:blipFill rotWithShape="1">
          <a:blip r:embed="rId3">
            <a:alphaModFix/>
          </a:blip>
          <a:srcRect b="0" l="3753" r="4250" t="0"/>
          <a:stretch/>
        </p:blipFill>
        <p:spPr>
          <a:xfrm>
            <a:off x="31100" y="628525"/>
            <a:ext cx="3858600" cy="2128975"/>
          </a:xfrm>
          <a:prstGeom prst="rect">
            <a:avLst/>
          </a:prstGeom>
          <a:noFill/>
          <a:ln>
            <a:noFill/>
          </a:ln>
        </p:spPr>
      </p:pic>
      <p:pic>
        <p:nvPicPr>
          <p:cNvPr id="618" name="Google Shape;618;p48"/>
          <p:cNvPicPr preferRelativeResize="0"/>
          <p:nvPr/>
        </p:nvPicPr>
        <p:blipFill rotWithShape="1">
          <a:blip r:embed="rId4">
            <a:alphaModFix/>
          </a:blip>
          <a:srcRect b="0" l="4023" r="3486" t="0"/>
          <a:stretch/>
        </p:blipFill>
        <p:spPr>
          <a:xfrm>
            <a:off x="3977175" y="628525"/>
            <a:ext cx="3858601" cy="2128975"/>
          </a:xfrm>
          <a:prstGeom prst="rect">
            <a:avLst/>
          </a:prstGeom>
          <a:noFill/>
          <a:ln>
            <a:noFill/>
          </a:ln>
        </p:spPr>
      </p:pic>
      <p:sp>
        <p:nvSpPr>
          <p:cNvPr id="619" name="Google Shape;619;p48"/>
          <p:cNvSpPr txBox="1"/>
          <p:nvPr/>
        </p:nvSpPr>
        <p:spPr>
          <a:xfrm>
            <a:off x="419875" y="2900675"/>
            <a:ext cx="7678200" cy="165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    </a:t>
            </a:r>
            <a:r>
              <a:rPr lang="es">
                <a:solidFill>
                  <a:schemeClr val="dk1"/>
                </a:solidFill>
              </a:rPr>
              <a:t>I</a:t>
            </a:r>
            <a:r>
              <a:rPr lang="es" sz="1300">
                <a:solidFill>
                  <a:schemeClr val="dk1"/>
                </a:solidFill>
              </a:rPr>
              <a:t>t can be seen how there is still some room for improvement for the audio model, even though it is not a lot, given that the validation accuracy is stuck. </a:t>
            </a:r>
            <a:endParaRPr sz="1300">
              <a:solidFill>
                <a:schemeClr val="dk1"/>
              </a:solidFill>
            </a:endParaRPr>
          </a:p>
          <a:p>
            <a:pPr indent="0" lvl="0" marL="0" rtl="0" algn="just">
              <a:spcBef>
                <a:spcPts val="0"/>
              </a:spcBef>
              <a:spcAft>
                <a:spcPts val="0"/>
              </a:spcAft>
              <a:buNone/>
            </a:pPr>
            <a:r>
              <a:rPr lang="es" sz="1300">
                <a:solidFill>
                  <a:schemeClr val="dk1"/>
                </a:solidFill>
              </a:rPr>
              <a:t>But, since we did not have time, we have retrieved the checkpoint with the </a:t>
            </a:r>
            <a:r>
              <a:rPr b="1" lang="es" sz="1300">
                <a:solidFill>
                  <a:schemeClr val="dk1"/>
                </a:solidFill>
              </a:rPr>
              <a:t>lowest validation loss.</a:t>
            </a:r>
            <a:endParaRPr b="1" sz="1300">
              <a:solidFill>
                <a:schemeClr val="dk1"/>
              </a:solidFill>
            </a:endParaRPr>
          </a:p>
          <a:p>
            <a:pPr indent="0" lvl="0" marL="0" rtl="0" algn="just">
              <a:spcBef>
                <a:spcPts val="0"/>
              </a:spcBef>
              <a:spcAft>
                <a:spcPts val="0"/>
              </a:spcAft>
              <a:buNone/>
            </a:pPr>
            <a:r>
              <a:t/>
            </a:r>
            <a:endParaRPr sz="900">
              <a:solidFill>
                <a:schemeClr val="dk1"/>
              </a:solidFill>
            </a:endParaRPr>
          </a:p>
          <a:p>
            <a:pPr indent="0" lvl="0" marL="0" rtl="0" algn="just">
              <a:spcBef>
                <a:spcPts val="0"/>
              </a:spcBef>
              <a:spcAft>
                <a:spcPts val="0"/>
              </a:spcAft>
              <a:buNone/>
            </a:pPr>
            <a:r>
              <a:rPr lang="es" sz="1300">
                <a:solidFill>
                  <a:schemeClr val="dk1"/>
                </a:solidFill>
              </a:rPr>
              <a:t>     The observed validation accuracy is higher than the train accuracy. This reflects the fact that </a:t>
            </a:r>
            <a:r>
              <a:rPr b="1" lang="es" sz="1300">
                <a:solidFill>
                  <a:schemeClr val="dk1"/>
                </a:solidFill>
              </a:rPr>
              <a:t>the model generalizes correctly</a:t>
            </a:r>
            <a:r>
              <a:rPr lang="es" sz="1300">
                <a:solidFill>
                  <a:schemeClr val="dk1"/>
                </a:solidFill>
              </a:rPr>
              <a:t>, and, from our perspective, with </a:t>
            </a:r>
            <a:r>
              <a:rPr lang="es" sz="1300">
                <a:solidFill>
                  <a:schemeClr val="dk1"/>
                </a:solidFill>
              </a:rPr>
              <a:t>more time we could use the entire training set on each training epoch (instead of a random third part in each epoch), and so the model would be able to further improve its accuracy and loss (at least in the training set).</a:t>
            </a:r>
            <a:endParaRPr sz="1300">
              <a:solidFill>
                <a:schemeClr val="dk1"/>
              </a:solidFill>
            </a:endParaRPr>
          </a:p>
        </p:txBody>
      </p:sp>
      <p:cxnSp>
        <p:nvCxnSpPr>
          <p:cNvPr id="620" name="Google Shape;620;p48"/>
          <p:cNvCxnSpPr/>
          <p:nvPr/>
        </p:nvCxnSpPr>
        <p:spPr>
          <a:xfrm>
            <a:off x="419875" y="3678275"/>
            <a:ext cx="7678200" cy="0"/>
          </a:xfrm>
          <a:prstGeom prst="straightConnector1">
            <a:avLst/>
          </a:prstGeom>
          <a:noFill/>
          <a:ln cap="flat" cmpd="sng" w="19050">
            <a:solidFill>
              <a:srgbClr val="000000"/>
            </a:solidFill>
            <a:prstDash val="dash"/>
            <a:round/>
            <a:headEnd len="med" w="med" type="none"/>
            <a:tailEnd len="med" w="med" type="none"/>
          </a:ln>
        </p:spPr>
      </p:cxnSp>
      <p:sp>
        <p:nvSpPr>
          <p:cNvPr id="621" name="Google Shape;621;p48"/>
          <p:cNvSpPr txBox="1"/>
          <p:nvPr/>
        </p:nvSpPr>
        <p:spPr>
          <a:xfrm>
            <a:off x="7913525" y="791150"/>
            <a:ext cx="1088400" cy="16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rPr>
              <a:t>Audio model</a:t>
            </a:r>
            <a:endParaRPr b="1">
              <a:solidFill>
                <a:schemeClr val="dk1"/>
              </a:solidFill>
            </a:endParaRPr>
          </a:p>
          <a:p>
            <a:pPr indent="0" lvl="0" marL="0" rtl="0" algn="l">
              <a:spcBef>
                <a:spcPts val="0"/>
              </a:spcBef>
              <a:spcAft>
                <a:spcPts val="0"/>
              </a:spcAft>
              <a:buNone/>
            </a:pPr>
            <a:r>
              <a:rPr b="1" lang="es">
                <a:solidFill>
                  <a:schemeClr val="dk1"/>
                </a:solidFill>
              </a:rPr>
              <a:t>test accuracy:</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s" sz="1700">
                <a:solidFill>
                  <a:schemeClr val="dk1"/>
                </a:solidFill>
              </a:rPr>
              <a:t> </a:t>
            </a:r>
            <a:r>
              <a:rPr lang="es" sz="1700">
                <a:solidFill>
                  <a:schemeClr val="dk1"/>
                </a:solidFill>
              </a:rPr>
              <a:t>49.37%</a:t>
            </a:r>
            <a:endParaRPr sz="17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g. Multimodal model.</a:t>
            </a:r>
            <a:endParaRPr/>
          </a:p>
        </p:txBody>
      </p:sp>
      <p:sp>
        <p:nvSpPr>
          <p:cNvPr id="627" name="Google Shape;627;p49"/>
          <p:cNvSpPr txBox="1"/>
          <p:nvPr>
            <p:ph idx="1" type="body"/>
          </p:nvPr>
        </p:nvSpPr>
        <p:spPr>
          <a:xfrm>
            <a:off x="330200" y="628650"/>
            <a:ext cx="8483700" cy="1263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Text Classification Model:</a:t>
            </a:r>
            <a:r>
              <a:rPr lang="es"/>
              <a:t> </a:t>
            </a:r>
            <a:endParaRPr/>
          </a:p>
          <a:p>
            <a:pPr indent="0" lvl="0" marL="0" rtl="0" algn="just">
              <a:spcBef>
                <a:spcPts val="360"/>
              </a:spcBef>
              <a:spcAft>
                <a:spcPts val="0"/>
              </a:spcAft>
              <a:buNone/>
            </a:pPr>
            <a:r>
              <a:rPr lang="es" sz="1500"/>
              <a:t>As we have explained in task f, we have employed BERT in order to extract the deep text features of the user’s transcriptions. Once we have the BERT’s tokenizers we have created a very simply model composed by a  2 Linear layers and a ReLU activation function to obtain the label predictions:</a:t>
            </a:r>
            <a:endParaRPr sz="1500"/>
          </a:p>
        </p:txBody>
      </p:sp>
      <p:sp>
        <p:nvSpPr>
          <p:cNvPr id="628" name="Google Shape;628;p49"/>
          <p:cNvSpPr txBox="1"/>
          <p:nvPr/>
        </p:nvSpPr>
        <p:spPr>
          <a:xfrm>
            <a:off x="1446975" y="2405725"/>
            <a:ext cx="1489500" cy="9432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7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700">
              <a:solidFill>
                <a:schemeClr val="dk1"/>
              </a:solidFill>
            </a:endParaRPr>
          </a:p>
        </p:txBody>
      </p:sp>
      <p:sp>
        <p:nvSpPr>
          <p:cNvPr id="629" name="Google Shape;629;p49"/>
          <p:cNvSpPr/>
          <p:nvPr/>
        </p:nvSpPr>
        <p:spPr>
          <a:xfrm>
            <a:off x="3047388" y="2821825"/>
            <a:ext cx="3885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p49"/>
          <p:cNvSpPr/>
          <p:nvPr/>
        </p:nvSpPr>
        <p:spPr>
          <a:xfrm>
            <a:off x="3546788" y="2479525"/>
            <a:ext cx="1036200" cy="7956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BERT Model</a:t>
            </a:r>
            <a:endParaRPr/>
          </a:p>
        </p:txBody>
      </p:sp>
      <p:sp>
        <p:nvSpPr>
          <p:cNvPr id="631" name="Google Shape;631;p49"/>
          <p:cNvSpPr/>
          <p:nvPr/>
        </p:nvSpPr>
        <p:spPr>
          <a:xfrm>
            <a:off x="4693888" y="2821825"/>
            <a:ext cx="3885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 name="Google Shape;632;p49"/>
          <p:cNvSpPr/>
          <p:nvPr/>
        </p:nvSpPr>
        <p:spPr>
          <a:xfrm>
            <a:off x="5193288" y="2095675"/>
            <a:ext cx="323700" cy="15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49"/>
          <p:cNvSpPr/>
          <p:nvPr/>
        </p:nvSpPr>
        <p:spPr>
          <a:xfrm>
            <a:off x="5896100" y="2095675"/>
            <a:ext cx="323700" cy="156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p49"/>
          <p:cNvSpPr/>
          <p:nvPr/>
        </p:nvSpPr>
        <p:spPr>
          <a:xfrm>
            <a:off x="6598938" y="2095675"/>
            <a:ext cx="323700" cy="15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 name="Google Shape;635;p49"/>
          <p:cNvSpPr/>
          <p:nvPr/>
        </p:nvSpPr>
        <p:spPr>
          <a:xfrm>
            <a:off x="5595400" y="2821825"/>
            <a:ext cx="2223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6" name="Google Shape;636;p49"/>
          <p:cNvSpPr/>
          <p:nvPr/>
        </p:nvSpPr>
        <p:spPr>
          <a:xfrm>
            <a:off x="6298213" y="2821825"/>
            <a:ext cx="2223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7" name="Google Shape;637;p49"/>
          <p:cNvSpPr txBox="1"/>
          <p:nvPr/>
        </p:nvSpPr>
        <p:spPr>
          <a:xfrm rot="-5400000">
            <a:off x="4594148" y="2706025"/>
            <a:ext cx="1489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Linear 1 (768,512)</a:t>
            </a:r>
            <a:endParaRPr sz="1200">
              <a:solidFill>
                <a:schemeClr val="dk1"/>
              </a:solidFill>
            </a:endParaRPr>
          </a:p>
        </p:txBody>
      </p:sp>
      <p:sp>
        <p:nvSpPr>
          <p:cNvPr id="638" name="Google Shape;638;p49"/>
          <p:cNvSpPr txBox="1"/>
          <p:nvPr/>
        </p:nvSpPr>
        <p:spPr>
          <a:xfrm rot="-5400000">
            <a:off x="6086838" y="2657375"/>
            <a:ext cx="13479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Linear 2 (512,7)</a:t>
            </a:r>
            <a:endParaRPr sz="1200">
              <a:solidFill>
                <a:schemeClr val="dk1"/>
              </a:solidFill>
            </a:endParaRPr>
          </a:p>
        </p:txBody>
      </p:sp>
      <p:sp>
        <p:nvSpPr>
          <p:cNvPr id="639" name="Google Shape;639;p49"/>
          <p:cNvSpPr txBox="1"/>
          <p:nvPr/>
        </p:nvSpPr>
        <p:spPr>
          <a:xfrm rot="-5400000">
            <a:off x="5313223" y="2586575"/>
            <a:ext cx="14895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ReLU Activation</a:t>
            </a:r>
            <a:endParaRPr sz="1200">
              <a:solidFill>
                <a:schemeClr val="dk1"/>
              </a:solidFill>
            </a:endParaRPr>
          </a:p>
        </p:txBody>
      </p:sp>
      <p:sp>
        <p:nvSpPr>
          <p:cNvPr id="640" name="Google Shape;640;p49"/>
          <p:cNvSpPr/>
          <p:nvPr/>
        </p:nvSpPr>
        <p:spPr>
          <a:xfrm>
            <a:off x="7001063" y="2821825"/>
            <a:ext cx="222300" cy="111000"/>
          </a:xfrm>
          <a:prstGeom prst="chevron">
            <a:avLst>
              <a:gd fmla="val 50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1" name="Google Shape;641;p49"/>
          <p:cNvPicPr preferRelativeResize="0"/>
          <p:nvPr/>
        </p:nvPicPr>
        <p:blipFill>
          <a:blip r:embed="rId3">
            <a:alphaModFix/>
          </a:blip>
          <a:stretch>
            <a:fillRect/>
          </a:stretch>
        </p:blipFill>
        <p:spPr>
          <a:xfrm>
            <a:off x="7292338" y="1828129"/>
            <a:ext cx="323700" cy="1859497"/>
          </a:xfrm>
          <a:prstGeom prst="rect">
            <a:avLst/>
          </a:prstGeom>
          <a:noFill/>
          <a:ln>
            <a:noFill/>
          </a:ln>
        </p:spPr>
      </p:pic>
      <p:sp>
        <p:nvSpPr>
          <p:cNvPr id="642" name="Google Shape;642;p49"/>
          <p:cNvSpPr/>
          <p:nvPr/>
        </p:nvSpPr>
        <p:spPr>
          <a:xfrm>
            <a:off x="728700" y="3837700"/>
            <a:ext cx="2707200" cy="841500"/>
          </a:xfrm>
          <a:prstGeom prst="snip1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t>Loss:      </a:t>
            </a:r>
            <a:r>
              <a:rPr lang="es" sz="1200"/>
              <a:t>Weighted Cross Entropy</a:t>
            </a:r>
            <a:br>
              <a:rPr lang="es" sz="1200"/>
            </a:br>
            <a:r>
              <a:rPr b="1" lang="es" sz="1200"/>
              <a:t>Optimizer:                        </a:t>
            </a:r>
            <a:r>
              <a:rPr lang="es" sz="1200"/>
              <a:t>AdamW</a:t>
            </a:r>
            <a:endParaRPr sz="1200"/>
          </a:p>
          <a:p>
            <a:pPr indent="0" lvl="0" marL="0" rtl="0" algn="l">
              <a:spcBef>
                <a:spcPts val="0"/>
              </a:spcBef>
              <a:spcAft>
                <a:spcPts val="0"/>
              </a:spcAft>
              <a:buNone/>
            </a:pPr>
            <a:r>
              <a:rPr b="1" lang="es" sz="1200"/>
              <a:t>Learning Rate:		</a:t>
            </a:r>
            <a:r>
              <a:rPr lang="es" sz="1200"/>
              <a:t>1e-6</a:t>
            </a:r>
            <a:endParaRPr sz="1200"/>
          </a:p>
          <a:p>
            <a:pPr indent="0" lvl="0" marL="0" rtl="0" algn="l">
              <a:spcBef>
                <a:spcPts val="0"/>
              </a:spcBef>
              <a:spcAft>
                <a:spcPts val="0"/>
              </a:spcAft>
              <a:buNone/>
            </a:pPr>
            <a:r>
              <a:rPr b="1" lang="es" sz="1200"/>
              <a:t>Batch Size:                        </a:t>
            </a:r>
            <a:r>
              <a:rPr lang="es" sz="1200"/>
              <a:t>256</a:t>
            </a:r>
            <a:endParaRPr sz="1200"/>
          </a:p>
        </p:txBody>
      </p:sp>
      <p:sp>
        <p:nvSpPr>
          <p:cNvPr id="643" name="Google Shape;643;p49"/>
          <p:cNvSpPr/>
          <p:nvPr/>
        </p:nvSpPr>
        <p:spPr>
          <a:xfrm>
            <a:off x="4287700" y="4245700"/>
            <a:ext cx="3293400" cy="433500"/>
          </a:xfrm>
          <a:prstGeom prst="roundRect">
            <a:avLst>
              <a:gd fmla="val 16667" name="adj"/>
            </a:avLst>
          </a:prstGeom>
          <a:solidFill>
            <a:srgbClr val="FCE5CD"/>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49"/>
          <p:cNvSpPr txBox="1"/>
          <p:nvPr/>
        </p:nvSpPr>
        <p:spPr>
          <a:xfrm>
            <a:off x="4287775" y="4245775"/>
            <a:ext cx="3293400" cy="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rPr>
              <a:t>Text </a:t>
            </a:r>
            <a:r>
              <a:rPr lang="es" sz="1700">
                <a:solidFill>
                  <a:schemeClr val="dk1"/>
                </a:solidFill>
              </a:rPr>
              <a:t>model Test Accuracy: </a:t>
            </a:r>
            <a:r>
              <a:rPr b="1" lang="es" sz="1700">
                <a:solidFill>
                  <a:schemeClr val="dk1"/>
                </a:solidFill>
              </a:rPr>
              <a:t>0.49</a:t>
            </a:r>
            <a:endParaRPr b="1" sz="17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50"/>
          <p:cNvPicPr preferRelativeResize="0"/>
          <p:nvPr/>
        </p:nvPicPr>
        <p:blipFill rotWithShape="1">
          <a:blip r:embed="rId3">
            <a:alphaModFix/>
          </a:blip>
          <a:srcRect b="0" l="4979" r="6579" t="0"/>
          <a:stretch/>
        </p:blipFill>
        <p:spPr>
          <a:xfrm>
            <a:off x="249750" y="2469975"/>
            <a:ext cx="4255425" cy="2405800"/>
          </a:xfrm>
          <a:prstGeom prst="rect">
            <a:avLst/>
          </a:prstGeom>
          <a:noFill/>
          <a:ln>
            <a:noFill/>
          </a:ln>
        </p:spPr>
      </p:pic>
      <p:sp>
        <p:nvSpPr>
          <p:cNvPr id="650" name="Google Shape;650;p5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g. Multimodal model.</a:t>
            </a:r>
            <a:endParaRPr/>
          </a:p>
        </p:txBody>
      </p:sp>
      <p:sp>
        <p:nvSpPr>
          <p:cNvPr id="651" name="Google Shape;651;p50"/>
          <p:cNvSpPr txBox="1"/>
          <p:nvPr>
            <p:ph idx="1" type="body"/>
          </p:nvPr>
        </p:nvSpPr>
        <p:spPr>
          <a:xfrm>
            <a:off x="330200" y="698925"/>
            <a:ext cx="8483700" cy="1872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es">
                <a:solidFill>
                  <a:schemeClr val="accent3"/>
                </a:solidFill>
              </a:rPr>
              <a:t>Text Classification Model :</a:t>
            </a:r>
            <a:r>
              <a:rPr lang="es"/>
              <a:t> </a:t>
            </a:r>
            <a:endParaRPr/>
          </a:p>
          <a:p>
            <a:pPr indent="0" lvl="0" marL="0" rtl="0" algn="just">
              <a:spcBef>
                <a:spcPts val="360"/>
              </a:spcBef>
              <a:spcAft>
                <a:spcPts val="0"/>
              </a:spcAft>
              <a:buNone/>
            </a:pPr>
            <a:r>
              <a:rPr lang="es" sz="1500"/>
              <a:t>After training we can analyze a bit their accuracy and loss curves. The validation and training values are very similar so there is a limitation in the characteristics of the text data that prevents the model from learning to differentiate ages with only text. The maximum accuracy obtained is near 0.5, that is quite good if we take into a account that there are 7 different classes, and we are only using text features. Moreover, the accuracy stagnates around the epoch 15, but the loss continues to  improve.</a:t>
            </a:r>
            <a:endParaRPr sz="1500"/>
          </a:p>
        </p:txBody>
      </p:sp>
      <p:pic>
        <p:nvPicPr>
          <p:cNvPr id="652" name="Google Shape;652;p50"/>
          <p:cNvPicPr preferRelativeResize="0"/>
          <p:nvPr/>
        </p:nvPicPr>
        <p:blipFill rotWithShape="1">
          <a:blip r:embed="rId4">
            <a:alphaModFix/>
          </a:blip>
          <a:srcRect b="0" l="5656" r="9026" t="0"/>
          <a:stretch/>
        </p:blipFill>
        <p:spPr>
          <a:xfrm>
            <a:off x="4572000" y="2469967"/>
            <a:ext cx="4197850" cy="2460157"/>
          </a:xfrm>
          <a:prstGeom prst="rect">
            <a:avLst/>
          </a:prstGeom>
          <a:noFill/>
          <a:ln>
            <a:noFill/>
          </a:ln>
        </p:spPr>
      </p:pic>
      <p:sp>
        <p:nvSpPr>
          <p:cNvPr id="653" name="Google Shape;653;p50"/>
          <p:cNvSpPr/>
          <p:nvPr/>
        </p:nvSpPr>
        <p:spPr>
          <a:xfrm>
            <a:off x="270300" y="1110150"/>
            <a:ext cx="8603400" cy="14616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g. Multimodal model.</a:t>
            </a:r>
            <a:endParaRPr/>
          </a:p>
        </p:txBody>
      </p:sp>
      <p:sp>
        <p:nvSpPr>
          <p:cNvPr id="659" name="Google Shape;659;p51"/>
          <p:cNvSpPr txBox="1"/>
          <p:nvPr>
            <p:ph idx="1" type="body"/>
          </p:nvPr>
        </p:nvSpPr>
        <p:spPr>
          <a:xfrm>
            <a:off x="330200" y="781050"/>
            <a:ext cx="8483700" cy="589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a:solidFill>
                  <a:schemeClr val="accent3"/>
                </a:solidFill>
              </a:rPr>
              <a:t>Combining Models:</a:t>
            </a:r>
            <a:endParaRPr/>
          </a:p>
          <a:p>
            <a:pPr indent="0" lvl="0" marL="0" rtl="0" algn="just">
              <a:spcBef>
                <a:spcPts val="360"/>
              </a:spcBef>
              <a:spcAft>
                <a:spcPts val="0"/>
              </a:spcAft>
              <a:buNone/>
            </a:pPr>
            <a:r>
              <a:rPr lang="es" sz="1500"/>
              <a:t>Once the three models have been trained and saved their weights, we create a new inference model that </a:t>
            </a:r>
            <a:r>
              <a:rPr b="1" lang="es" sz="1500"/>
              <a:t>combines the three predictions of the same VideoName</a:t>
            </a:r>
            <a:r>
              <a:rPr lang="es" sz="1500"/>
              <a:t> to obtain a final and improved prediction. </a:t>
            </a:r>
            <a:endParaRPr sz="1500"/>
          </a:p>
        </p:txBody>
      </p:sp>
      <p:sp>
        <p:nvSpPr>
          <p:cNvPr id="660" name="Google Shape;660;p51"/>
          <p:cNvSpPr/>
          <p:nvPr/>
        </p:nvSpPr>
        <p:spPr>
          <a:xfrm>
            <a:off x="909624" y="2156723"/>
            <a:ext cx="1452600" cy="26064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1" name="Google Shape;661;p51"/>
          <p:cNvPicPr preferRelativeResize="0"/>
          <p:nvPr/>
        </p:nvPicPr>
        <p:blipFill>
          <a:blip r:embed="rId3">
            <a:alphaModFix/>
          </a:blip>
          <a:stretch>
            <a:fillRect/>
          </a:stretch>
        </p:blipFill>
        <p:spPr>
          <a:xfrm>
            <a:off x="1280196" y="2348533"/>
            <a:ext cx="711525" cy="641829"/>
          </a:xfrm>
          <a:prstGeom prst="rect">
            <a:avLst/>
          </a:prstGeom>
          <a:noFill/>
          <a:ln>
            <a:noFill/>
          </a:ln>
        </p:spPr>
      </p:pic>
      <p:pic>
        <p:nvPicPr>
          <p:cNvPr id="662" name="Google Shape;662;p51"/>
          <p:cNvPicPr preferRelativeResize="0"/>
          <p:nvPr/>
        </p:nvPicPr>
        <p:blipFill rotWithShape="1">
          <a:blip r:embed="rId4">
            <a:alphaModFix/>
          </a:blip>
          <a:srcRect b="0" l="2388" r="7497" t="0"/>
          <a:stretch/>
        </p:blipFill>
        <p:spPr>
          <a:xfrm>
            <a:off x="1208494" y="3072530"/>
            <a:ext cx="854904" cy="641830"/>
          </a:xfrm>
          <a:prstGeom prst="rect">
            <a:avLst/>
          </a:prstGeom>
          <a:noFill/>
          <a:ln>
            <a:noFill/>
          </a:ln>
        </p:spPr>
      </p:pic>
      <p:sp>
        <p:nvSpPr>
          <p:cNvPr id="663" name="Google Shape;663;p51"/>
          <p:cNvSpPr txBox="1"/>
          <p:nvPr/>
        </p:nvSpPr>
        <p:spPr>
          <a:xfrm>
            <a:off x="975471" y="3909221"/>
            <a:ext cx="1320900" cy="7545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6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600">
              <a:solidFill>
                <a:schemeClr val="dk1"/>
              </a:solidFill>
            </a:endParaRPr>
          </a:p>
        </p:txBody>
      </p:sp>
      <p:sp>
        <p:nvSpPr>
          <p:cNvPr id="664" name="Google Shape;664;p51"/>
          <p:cNvSpPr txBox="1"/>
          <p:nvPr/>
        </p:nvSpPr>
        <p:spPr>
          <a:xfrm>
            <a:off x="1325857" y="3677341"/>
            <a:ext cx="620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Caption</a:t>
            </a:r>
            <a:endParaRPr b="1" sz="900">
              <a:solidFill>
                <a:schemeClr val="dk1"/>
              </a:solidFill>
            </a:endParaRPr>
          </a:p>
        </p:txBody>
      </p:sp>
      <p:sp>
        <p:nvSpPr>
          <p:cNvPr id="665" name="Google Shape;665;p51"/>
          <p:cNvSpPr txBox="1"/>
          <p:nvPr/>
        </p:nvSpPr>
        <p:spPr>
          <a:xfrm>
            <a:off x="1393441" y="2924687"/>
            <a:ext cx="485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rPr>
              <a:t>Audio</a:t>
            </a:r>
            <a:endParaRPr b="1" sz="800">
              <a:solidFill>
                <a:schemeClr val="dk1"/>
              </a:solidFill>
            </a:endParaRPr>
          </a:p>
        </p:txBody>
      </p:sp>
      <p:sp>
        <p:nvSpPr>
          <p:cNvPr id="666" name="Google Shape;666;p51"/>
          <p:cNvSpPr txBox="1"/>
          <p:nvPr/>
        </p:nvSpPr>
        <p:spPr>
          <a:xfrm>
            <a:off x="1370585" y="2113825"/>
            <a:ext cx="530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Image</a:t>
            </a:r>
            <a:endParaRPr b="1" sz="900">
              <a:solidFill>
                <a:schemeClr val="dk1"/>
              </a:solidFill>
            </a:endParaRPr>
          </a:p>
        </p:txBody>
      </p:sp>
      <p:cxnSp>
        <p:nvCxnSpPr>
          <p:cNvPr id="667" name="Google Shape;667;p51"/>
          <p:cNvCxnSpPr/>
          <p:nvPr/>
        </p:nvCxnSpPr>
        <p:spPr>
          <a:xfrm flipH="1" rot="10800000">
            <a:off x="2166100" y="2613300"/>
            <a:ext cx="1125900" cy="600"/>
          </a:xfrm>
          <a:prstGeom prst="straightConnector1">
            <a:avLst/>
          </a:prstGeom>
          <a:noFill/>
          <a:ln cap="flat" cmpd="sng" w="38100">
            <a:solidFill>
              <a:schemeClr val="dk1"/>
            </a:solidFill>
            <a:prstDash val="solid"/>
            <a:round/>
            <a:headEnd len="med" w="med" type="none"/>
            <a:tailEnd len="med" w="med" type="triangle"/>
          </a:ln>
        </p:spPr>
      </p:cxnSp>
      <p:cxnSp>
        <p:nvCxnSpPr>
          <p:cNvPr id="668" name="Google Shape;668;p51"/>
          <p:cNvCxnSpPr/>
          <p:nvPr/>
        </p:nvCxnSpPr>
        <p:spPr>
          <a:xfrm flipH="1" rot="10800000">
            <a:off x="2166074" y="3390675"/>
            <a:ext cx="1131300" cy="5400"/>
          </a:xfrm>
          <a:prstGeom prst="straightConnector1">
            <a:avLst/>
          </a:prstGeom>
          <a:noFill/>
          <a:ln cap="flat" cmpd="sng" w="38100">
            <a:solidFill>
              <a:schemeClr val="dk1"/>
            </a:solidFill>
            <a:prstDash val="solid"/>
            <a:round/>
            <a:headEnd len="med" w="med" type="none"/>
            <a:tailEnd len="med" w="med" type="triangle"/>
          </a:ln>
        </p:spPr>
      </p:cxnSp>
      <p:cxnSp>
        <p:nvCxnSpPr>
          <p:cNvPr id="669" name="Google Shape;669;p51"/>
          <p:cNvCxnSpPr/>
          <p:nvPr/>
        </p:nvCxnSpPr>
        <p:spPr>
          <a:xfrm>
            <a:off x="2334125" y="4297325"/>
            <a:ext cx="996900" cy="2100"/>
          </a:xfrm>
          <a:prstGeom prst="straightConnector1">
            <a:avLst/>
          </a:prstGeom>
          <a:noFill/>
          <a:ln cap="flat" cmpd="sng" w="38100">
            <a:solidFill>
              <a:schemeClr val="dk1"/>
            </a:solidFill>
            <a:prstDash val="solid"/>
            <a:round/>
            <a:headEnd len="med" w="med" type="none"/>
            <a:tailEnd len="med" w="med" type="triangle"/>
          </a:ln>
        </p:spPr>
      </p:cxnSp>
      <p:pic>
        <p:nvPicPr>
          <p:cNvPr id="670" name="Google Shape;670;p51"/>
          <p:cNvPicPr preferRelativeResize="0"/>
          <p:nvPr/>
        </p:nvPicPr>
        <p:blipFill>
          <a:blip r:embed="rId5">
            <a:alphaModFix/>
          </a:blip>
          <a:stretch>
            <a:fillRect/>
          </a:stretch>
        </p:blipFill>
        <p:spPr>
          <a:xfrm>
            <a:off x="3368774" y="2008875"/>
            <a:ext cx="159408" cy="915800"/>
          </a:xfrm>
          <a:prstGeom prst="rect">
            <a:avLst/>
          </a:prstGeom>
          <a:noFill/>
          <a:ln>
            <a:noFill/>
          </a:ln>
        </p:spPr>
      </p:pic>
      <p:pic>
        <p:nvPicPr>
          <p:cNvPr id="671" name="Google Shape;671;p51"/>
          <p:cNvPicPr preferRelativeResize="0"/>
          <p:nvPr/>
        </p:nvPicPr>
        <p:blipFill>
          <a:blip r:embed="rId5">
            <a:alphaModFix/>
          </a:blip>
          <a:stretch>
            <a:fillRect/>
          </a:stretch>
        </p:blipFill>
        <p:spPr>
          <a:xfrm>
            <a:off x="3368774" y="2924675"/>
            <a:ext cx="159408" cy="915800"/>
          </a:xfrm>
          <a:prstGeom prst="rect">
            <a:avLst/>
          </a:prstGeom>
          <a:noFill/>
          <a:ln>
            <a:noFill/>
          </a:ln>
        </p:spPr>
      </p:pic>
      <p:pic>
        <p:nvPicPr>
          <p:cNvPr id="672" name="Google Shape;672;p51"/>
          <p:cNvPicPr preferRelativeResize="0"/>
          <p:nvPr/>
        </p:nvPicPr>
        <p:blipFill>
          <a:blip r:embed="rId5">
            <a:alphaModFix/>
          </a:blip>
          <a:stretch>
            <a:fillRect/>
          </a:stretch>
        </p:blipFill>
        <p:spPr>
          <a:xfrm>
            <a:off x="3368774" y="3828575"/>
            <a:ext cx="159408" cy="915800"/>
          </a:xfrm>
          <a:prstGeom prst="rect">
            <a:avLst/>
          </a:prstGeom>
          <a:noFill/>
          <a:ln>
            <a:noFill/>
          </a:ln>
        </p:spPr>
      </p:pic>
      <p:sp>
        <p:nvSpPr>
          <p:cNvPr id="673" name="Google Shape;673;p51"/>
          <p:cNvSpPr/>
          <p:nvPr/>
        </p:nvSpPr>
        <p:spPr>
          <a:xfrm>
            <a:off x="3686863" y="2079375"/>
            <a:ext cx="360900" cy="2606400"/>
          </a:xfrm>
          <a:prstGeom prst="rightBrace">
            <a:avLst>
              <a:gd fmla="val 50000"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p51"/>
          <p:cNvSpPr/>
          <p:nvPr/>
        </p:nvSpPr>
        <p:spPr>
          <a:xfrm>
            <a:off x="4135925" y="3246425"/>
            <a:ext cx="314400" cy="3054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51"/>
          <p:cNvSpPr txBox="1"/>
          <p:nvPr/>
        </p:nvSpPr>
        <p:spPr>
          <a:xfrm>
            <a:off x="2797250" y="1703463"/>
            <a:ext cx="1692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Logits Aggregation</a:t>
            </a:r>
            <a:endParaRPr b="1" sz="1100">
              <a:solidFill>
                <a:schemeClr val="dk1"/>
              </a:solidFill>
            </a:endParaRPr>
          </a:p>
        </p:txBody>
      </p:sp>
      <p:pic>
        <p:nvPicPr>
          <p:cNvPr id="676" name="Google Shape;676;p51"/>
          <p:cNvPicPr preferRelativeResize="0"/>
          <p:nvPr/>
        </p:nvPicPr>
        <p:blipFill>
          <a:blip r:embed="rId5">
            <a:alphaModFix/>
          </a:blip>
          <a:stretch>
            <a:fillRect/>
          </a:stretch>
        </p:blipFill>
        <p:spPr>
          <a:xfrm>
            <a:off x="4506427" y="2341810"/>
            <a:ext cx="360900" cy="2073477"/>
          </a:xfrm>
          <a:prstGeom prst="rect">
            <a:avLst/>
          </a:prstGeom>
          <a:noFill/>
          <a:ln>
            <a:noFill/>
          </a:ln>
        </p:spPr>
      </p:pic>
      <p:cxnSp>
        <p:nvCxnSpPr>
          <p:cNvPr id="677" name="Google Shape;677;p51"/>
          <p:cNvCxnSpPr/>
          <p:nvPr/>
        </p:nvCxnSpPr>
        <p:spPr>
          <a:xfrm flipH="1" rot="10800000">
            <a:off x="4973599" y="3375850"/>
            <a:ext cx="1131300" cy="5400"/>
          </a:xfrm>
          <a:prstGeom prst="straightConnector1">
            <a:avLst/>
          </a:prstGeom>
          <a:noFill/>
          <a:ln cap="flat" cmpd="sng" w="38100">
            <a:solidFill>
              <a:schemeClr val="dk1"/>
            </a:solidFill>
            <a:prstDash val="solid"/>
            <a:round/>
            <a:headEnd len="med" w="med" type="none"/>
            <a:tailEnd len="med" w="med" type="triangle"/>
          </a:ln>
        </p:spPr>
      </p:cxnSp>
      <p:sp>
        <p:nvSpPr>
          <p:cNvPr id="678" name="Google Shape;678;p51"/>
          <p:cNvSpPr txBox="1"/>
          <p:nvPr/>
        </p:nvSpPr>
        <p:spPr>
          <a:xfrm>
            <a:off x="5090250" y="3015125"/>
            <a:ext cx="711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SoftMax</a:t>
            </a:r>
            <a:endParaRPr b="1" sz="1000">
              <a:solidFill>
                <a:schemeClr val="dk1"/>
              </a:solidFill>
            </a:endParaRPr>
          </a:p>
        </p:txBody>
      </p:sp>
      <p:sp>
        <p:nvSpPr>
          <p:cNvPr id="679" name="Google Shape;679;p51"/>
          <p:cNvSpPr/>
          <p:nvPr/>
        </p:nvSpPr>
        <p:spPr>
          <a:xfrm>
            <a:off x="6244375" y="3057700"/>
            <a:ext cx="1591200" cy="641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Predicted Age</a:t>
            </a:r>
            <a:endParaRPr b="1"/>
          </a:p>
        </p:txBody>
      </p:sp>
      <p:sp>
        <p:nvSpPr>
          <p:cNvPr id="680" name="Google Shape;680;p51"/>
          <p:cNvSpPr/>
          <p:nvPr/>
        </p:nvSpPr>
        <p:spPr>
          <a:xfrm>
            <a:off x="5539400" y="4579200"/>
            <a:ext cx="3274500" cy="516900"/>
          </a:xfrm>
          <a:prstGeom prst="roundRect">
            <a:avLst>
              <a:gd fmla="val 16667" name="adj"/>
            </a:avLst>
          </a:prstGeom>
          <a:solidFill>
            <a:srgbClr val="D9D2E9">
              <a:alpha val="60780"/>
            </a:srgbClr>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COMBINED TESTING ACCURACY: </a:t>
            </a:r>
            <a:r>
              <a:rPr b="1" lang="es" sz="1900"/>
              <a:t>0.55</a:t>
            </a:r>
            <a:endParaRPr b="1" sz="1200"/>
          </a:p>
        </p:txBody>
      </p:sp>
      <p:sp>
        <p:nvSpPr>
          <p:cNvPr id="681" name="Google Shape;681;p51"/>
          <p:cNvSpPr/>
          <p:nvPr/>
        </p:nvSpPr>
        <p:spPr>
          <a:xfrm>
            <a:off x="6153725" y="3840475"/>
            <a:ext cx="1896600" cy="684000"/>
          </a:xfrm>
          <a:prstGeom prst="roundRect">
            <a:avLst>
              <a:gd fmla="val 16667" name="adj"/>
            </a:avLst>
          </a:prstGeom>
          <a:no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682" name="Google Shape;682;p51"/>
          <p:cNvSpPr txBox="1"/>
          <p:nvPr/>
        </p:nvSpPr>
        <p:spPr>
          <a:xfrm>
            <a:off x="6186125" y="3873650"/>
            <a:ext cx="21648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Image Test Accuracy: </a:t>
            </a:r>
            <a:r>
              <a:rPr b="1" lang="es" sz="1000">
                <a:solidFill>
                  <a:schemeClr val="dk1"/>
                </a:solidFill>
              </a:rPr>
              <a:t>0.535</a:t>
            </a:r>
            <a:endParaRPr b="1" sz="1000">
              <a:solidFill>
                <a:schemeClr val="dk1"/>
              </a:solidFill>
            </a:endParaRPr>
          </a:p>
          <a:p>
            <a:pPr indent="0" lvl="0" marL="0" rtl="0" algn="l">
              <a:spcBef>
                <a:spcPts val="0"/>
              </a:spcBef>
              <a:spcAft>
                <a:spcPts val="0"/>
              </a:spcAft>
              <a:buNone/>
            </a:pPr>
            <a:r>
              <a:rPr lang="es" sz="1000">
                <a:solidFill>
                  <a:schemeClr val="dk1"/>
                </a:solidFill>
              </a:rPr>
              <a:t>Audio Test Accuracy: </a:t>
            </a:r>
            <a:r>
              <a:rPr b="1" lang="es" sz="1000">
                <a:solidFill>
                  <a:schemeClr val="dk1"/>
                </a:solidFill>
              </a:rPr>
              <a:t>0.49</a:t>
            </a:r>
            <a:endParaRPr b="1" sz="1000">
              <a:solidFill>
                <a:schemeClr val="dk1"/>
              </a:solidFill>
            </a:endParaRPr>
          </a:p>
          <a:p>
            <a:pPr indent="0" lvl="0" marL="0" rtl="0" algn="l">
              <a:spcBef>
                <a:spcPts val="0"/>
              </a:spcBef>
              <a:spcAft>
                <a:spcPts val="0"/>
              </a:spcAft>
              <a:buNone/>
            </a:pPr>
            <a:r>
              <a:rPr lang="es" sz="1000">
                <a:solidFill>
                  <a:schemeClr val="dk1"/>
                </a:solidFill>
              </a:rPr>
              <a:t>Text Test Accuracy: </a:t>
            </a:r>
            <a:r>
              <a:rPr b="1" lang="es" sz="1000">
                <a:solidFill>
                  <a:schemeClr val="dk1"/>
                </a:solidFill>
              </a:rPr>
              <a:t>0.49</a:t>
            </a:r>
            <a:endParaRPr b="1" sz="1000">
              <a:solidFill>
                <a:schemeClr val="dk1"/>
              </a:solidFill>
            </a:endParaRPr>
          </a:p>
        </p:txBody>
      </p:sp>
      <p:sp>
        <p:nvSpPr>
          <p:cNvPr id="683" name="Google Shape;683;p51"/>
          <p:cNvSpPr/>
          <p:nvPr/>
        </p:nvSpPr>
        <p:spPr>
          <a:xfrm>
            <a:off x="5425175" y="1804250"/>
            <a:ext cx="3353700" cy="1137900"/>
          </a:xfrm>
          <a:prstGeom prst="snip1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51"/>
          <p:cNvSpPr/>
          <p:nvPr/>
        </p:nvSpPr>
        <p:spPr>
          <a:xfrm rot="5400000">
            <a:off x="7760375" y="3580925"/>
            <a:ext cx="1443000" cy="261900"/>
          </a:xfrm>
          <a:prstGeom prst="stripedRightArrow">
            <a:avLst>
              <a:gd fmla="val 50363" name="adj1"/>
              <a:gd fmla="val 97184" name="adj2"/>
            </a:avLst>
          </a:prstGeom>
          <a:solidFill>
            <a:srgbClr val="D9D2E9"/>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51"/>
          <p:cNvSpPr txBox="1"/>
          <p:nvPr/>
        </p:nvSpPr>
        <p:spPr>
          <a:xfrm>
            <a:off x="5527525" y="1742138"/>
            <a:ext cx="3024900" cy="101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chemeClr val="dk1"/>
                </a:solidFill>
              </a:rPr>
              <a:t>With the combination of predictions we have obtained an improved solution in terms of Test Accuracy. </a:t>
            </a:r>
            <a:r>
              <a:rPr b="1" lang="es" sz="1000">
                <a:solidFill>
                  <a:schemeClr val="dk1"/>
                </a:solidFill>
              </a:rPr>
              <a:t>We have outscored the results of task b </a:t>
            </a:r>
            <a:r>
              <a:rPr lang="es" sz="1000">
                <a:solidFill>
                  <a:schemeClr val="dk1"/>
                </a:solidFill>
              </a:rPr>
              <a:t>only using images, so we can confirm that t</a:t>
            </a:r>
            <a:r>
              <a:rPr b="1" lang="es" sz="1000">
                <a:solidFill>
                  <a:schemeClr val="dk1"/>
                </a:solidFill>
              </a:rPr>
              <a:t>he use of different data types in a multimodal model is a way of improve our classification model.</a:t>
            </a:r>
            <a:endParaRPr b="1" sz="1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Different sets statistics.</a:t>
            </a:r>
            <a:endParaRPr/>
          </a:p>
        </p:txBody>
      </p:sp>
      <p:sp>
        <p:nvSpPr>
          <p:cNvPr id="102" name="Google Shape;102;p16"/>
          <p:cNvSpPr txBox="1"/>
          <p:nvPr>
            <p:ph idx="1" type="body"/>
          </p:nvPr>
        </p:nvSpPr>
        <p:spPr>
          <a:xfrm>
            <a:off x="330200" y="628525"/>
            <a:ext cx="8483700" cy="4124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400"/>
              <a:t>First thing we did was to create our own `DataLoader` class and take into account the full dataset without partitions to compute the Histograms for each label AgeGroup, Gender and Ethnicity.</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rPr lang="es" sz="1400"/>
              <a:t>Then we first computed the frequencies of each individual objective variable:</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br>
              <a:rPr lang="es" sz="1400"/>
            </a:br>
            <a:r>
              <a:rPr lang="es" sz="1400"/>
              <a:t>The age distribution seems to follow a </a:t>
            </a:r>
            <a:r>
              <a:rPr lang="es" sz="1400">
                <a:solidFill>
                  <a:srgbClr val="351C75"/>
                </a:solidFill>
              </a:rPr>
              <a:t>normal distribution</a:t>
            </a:r>
            <a:r>
              <a:rPr lang="es" sz="1400"/>
              <a:t>, by having the majority of the data centered around the central age range [25, 32]. Also, there is a </a:t>
            </a:r>
            <a:r>
              <a:rPr lang="es" sz="1400">
                <a:solidFill>
                  <a:srgbClr val="980000"/>
                </a:solidFill>
              </a:rPr>
              <a:t>huge predominance</a:t>
            </a:r>
            <a:r>
              <a:rPr lang="es" sz="1400"/>
              <a:t> on Caucasian in the Ethnicity.</a:t>
            </a:r>
            <a:endParaRPr sz="1400"/>
          </a:p>
          <a:p>
            <a:pPr indent="0" lvl="0" marL="0" rtl="0" algn="l">
              <a:spcBef>
                <a:spcPts val="360"/>
              </a:spcBef>
              <a:spcAft>
                <a:spcPts val="0"/>
              </a:spcAft>
              <a:buNone/>
            </a:pPr>
            <a:r>
              <a:rPr lang="es" sz="1400"/>
              <a:t>On both `train`, `val` and `test` partitions this claims we’ve </a:t>
            </a:r>
            <a:r>
              <a:rPr lang="es" sz="1400"/>
              <a:t>just</a:t>
            </a:r>
            <a:r>
              <a:rPr lang="es" sz="1400"/>
              <a:t> made for the fully hold.</a:t>
            </a:r>
            <a:endParaRPr sz="1400"/>
          </a:p>
        </p:txBody>
      </p:sp>
      <p:sp>
        <p:nvSpPr>
          <p:cNvPr id="103" name="Google Shape;103;p16"/>
          <p:cNvSpPr/>
          <p:nvPr/>
        </p:nvSpPr>
        <p:spPr>
          <a:xfrm>
            <a:off x="461900" y="1190925"/>
            <a:ext cx="8352000" cy="3387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Consolas"/>
                <a:ea typeface="Consolas"/>
                <a:cs typeface="Consolas"/>
                <a:sym typeface="Consolas"/>
              </a:rPr>
              <a:t>full_dataset = ConcatDataset([train_partition, val_partition, test_partition])</a:t>
            </a:r>
            <a:endParaRPr>
              <a:latin typeface="Consolas"/>
              <a:ea typeface="Consolas"/>
              <a:cs typeface="Consolas"/>
              <a:sym typeface="Consolas"/>
            </a:endParaRPr>
          </a:p>
        </p:txBody>
      </p:sp>
      <p:pic>
        <p:nvPicPr>
          <p:cNvPr id="104" name="Google Shape;104;p16"/>
          <p:cNvPicPr preferRelativeResize="0"/>
          <p:nvPr/>
        </p:nvPicPr>
        <p:blipFill>
          <a:blip r:embed="rId3">
            <a:alphaModFix/>
          </a:blip>
          <a:stretch>
            <a:fillRect/>
          </a:stretch>
        </p:blipFill>
        <p:spPr>
          <a:xfrm>
            <a:off x="538612" y="2001950"/>
            <a:ext cx="2312847" cy="1815843"/>
          </a:xfrm>
          <a:prstGeom prst="rect">
            <a:avLst/>
          </a:prstGeom>
          <a:noFill/>
          <a:ln>
            <a:noFill/>
          </a:ln>
        </p:spPr>
      </p:pic>
      <p:pic>
        <p:nvPicPr>
          <p:cNvPr id="105" name="Google Shape;105;p16"/>
          <p:cNvPicPr preferRelativeResize="0"/>
          <p:nvPr/>
        </p:nvPicPr>
        <p:blipFill>
          <a:blip r:embed="rId4">
            <a:alphaModFix/>
          </a:blip>
          <a:stretch>
            <a:fillRect/>
          </a:stretch>
        </p:blipFill>
        <p:spPr>
          <a:xfrm>
            <a:off x="3351254" y="2001950"/>
            <a:ext cx="2312847" cy="1815850"/>
          </a:xfrm>
          <a:prstGeom prst="rect">
            <a:avLst/>
          </a:prstGeom>
          <a:noFill/>
          <a:ln>
            <a:noFill/>
          </a:ln>
        </p:spPr>
      </p:pic>
      <p:pic>
        <p:nvPicPr>
          <p:cNvPr id="106" name="Google Shape;106;p16"/>
          <p:cNvPicPr preferRelativeResize="0"/>
          <p:nvPr/>
        </p:nvPicPr>
        <p:blipFill>
          <a:blip r:embed="rId5">
            <a:alphaModFix/>
          </a:blip>
          <a:stretch>
            <a:fillRect/>
          </a:stretch>
        </p:blipFill>
        <p:spPr>
          <a:xfrm>
            <a:off x="6424564" y="2001962"/>
            <a:ext cx="2312847" cy="181583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g. Multimodal model.</a:t>
            </a:r>
            <a:endParaRPr/>
          </a:p>
        </p:txBody>
      </p:sp>
      <p:pic>
        <p:nvPicPr>
          <p:cNvPr id="691" name="Google Shape;691;p52"/>
          <p:cNvPicPr preferRelativeResize="0"/>
          <p:nvPr/>
        </p:nvPicPr>
        <p:blipFill>
          <a:blip r:embed="rId3">
            <a:alphaModFix/>
          </a:blip>
          <a:stretch>
            <a:fillRect/>
          </a:stretch>
        </p:blipFill>
        <p:spPr>
          <a:xfrm>
            <a:off x="4561300" y="628524"/>
            <a:ext cx="4518500" cy="2259250"/>
          </a:xfrm>
          <a:prstGeom prst="rect">
            <a:avLst/>
          </a:prstGeom>
          <a:noFill/>
          <a:ln>
            <a:noFill/>
          </a:ln>
        </p:spPr>
      </p:pic>
      <p:pic>
        <p:nvPicPr>
          <p:cNvPr id="692" name="Google Shape;692;p52"/>
          <p:cNvPicPr preferRelativeResize="0"/>
          <p:nvPr/>
        </p:nvPicPr>
        <p:blipFill>
          <a:blip r:embed="rId4">
            <a:alphaModFix/>
          </a:blip>
          <a:stretch>
            <a:fillRect/>
          </a:stretch>
        </p:blipFill>
        <p:spPr>
          <a:xfrm>
            <a:off x="203350" y="628525"/>
            <a:ext cx="4518500" cy="2259250"/>
          </a:xfrm>
          <a:prstGeom prst="rect">
            <a:avLst/>
          </a:prstGeom>
          <a:noFill/>
          <a:ln>
            <a:noFill/>
          </a:ln>
        </p:spPr>
      </p:pic>
      <p:sp>
        <p:nvSpPr>
          <p:cNvPr id="693" name="Google Shape;693;p52"/>
          <p:cNvSpPr txBox="1"/>
          <p:nvPr/>
        </p:nvSpPr>
        <p:spPr>
          <a:xfrm>
            <a:off x="451625" y="2887775"/>
            <a:ext cx="8362200" cy="113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It can clearly be seen how </a:t>
            </a:r>
            <a:r>
              <a:rPr b="1" lang="es">
                <a:solidFill>
                  <a:schemeClr val="dk1"/>
                </a:solidFill>
              </a:rPr>
              <a:t>the data distribution imbalance plays an important role in the multimodal prediction accuracy per class</a:t>
            </a:r>
            <a:r>
              <a:rPr lang="es">
                <a:solidFill>
                  <a:schemeClr val="dk1"/>
                </a:solidFill>
              </a:rPr>
              <a:t>. </a:t>
            </a:r>
            <a:endParaRPr>
              <a:solidFill>
                <a:schemeClr val="dk1"/>
              </a:solidFill>
            </a:endParaRPr>
          </a:p>
          <a:p>
            <a:pPr indent="0" lvl="0" marL="0" rtl="0" algn="just">
              <a:spcBef>
                <a:spcPts val="0"/>
              </a:spcBef>
              <a:spcAft>
                <a:spcPts val="0"/>
              </a:spcAft>
              <a:buNone/>
            </a:pPr>
            <a:r>
              <a:rPr lang="es">
                <a:solidFill>
                  <a:schemeClr val="dk1"/>
                </a:solidFill>
              </a:rPr>
              <a:t>Even though we have tried to minimize the impact of the class imbalance, the multi-modal model is able to obtain an acceptable accuracy on just one class. Moreover, out of 7 there are just 3 classes which have a non-zero per-class accuracy.</a:t>
            </a:r>
            <a:endParaRPr>
              <a:solidFill>
                <a:schemeClr val="dk1"/>
              </a:solidFill>
            </a:endParaRPr>
          </a:p>
          <a:p>
            <a:pPr indent="0" lvl="0" marL="0" rtl="0" algn="just">
              <a:spcBef>
                <a:spcPts val="0"/>
              </a:spcBef>
              <a:spcAft>
                <a:spcPts val="0"/>
              </a:spcAft>
              <a:buNone/>
            </a:pPr>
            <a:r>
              <a:t/>
            </a:r>
            <a:endParaRPr sz="700">
              <a:solidFill>
                <a:schemeClr val="dk1"/>
              </a:solidFill>
            </a:endParaRPr>
          </a:p>
          <a:p>
            <a:pPr indent="0" lvl="0" marL="0" rtl="0" algn="just">
              <a:spcBef>
                <a:spcPts val="0"/>
              </a:spcBef>
              <a:spcAft>
                <a:spcPts val="0"/>
              </a:spcAft>
              <a:buNone/>
            </a:pPr>
            <a:r>
              <a:rPr lang="es">
                <a:solidFill>
                  <a:schemeClr val="dk1"/>
                </a:solidFill>
              </a:rPr>
              <a:t>This issue clearly points out the </a:t>
            </a:r>
            <a:r>
              <a:rPr b="1" lang="es">
                <a:solidFill>
                  <a:schemeClr val="dk1"/>
                </a:solidFill>
              </a:rPr>
              <a:t>importance of having a balanced data distribution</a:t>
            </a:r>
            <a:r>
              <a:rPr lang="es">
                <a:solidFill>
                  <a:schemeClr val="dk1"/>
                </a:solidFill>
              </a:rPr>
              <a:t>, otherwise, even when trying different strategies to solve this issue, the </a:t>
            </a:r>
            <a:r>
              <a:rPr lang="es">
                <a:solidFill>
                  <a:schemeClr val="dk1"/>
                </a:solidFill>
              </a:rPr>
              <a:t>imbalance</a:t>
            </a:r>
            <a:r>
              <a:rPr lang="es">
                <a:solidFill>
                  <a:schemeClr val="dk1"/>
                </a:solidFill>
              </a:rPr>
              <a:t> will have a high impact on the obtained results.</a:t>
            </a:r>
            <a:endParaRPr>
              <a:solidFill>
                <a:schemeClr val="dk1"/>
              </a:solidFill>
            </a:endParaRPr>
          </a:p>
        </p:txBody>
      </p:sp>
      <p:sp>
        <p:nvSpPr>
          <p:cNvPr id="694" name="Google Shape;694;p52"/>
          <p:cNvSpPr/>
          <p:nvPr/>
        </p:nvSpPr>
        <p:spPr>
          <a:xfrm>
            <a:off x="330200" y="2887775"/>
            <a:ext cx="8586900" cy="19410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3"/>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h. Ablation Study</a:t>
            </a:r>
            <a:r>
              <a:rPr lang="es">
                <a:solidFill>
                  <a:schemeClr val="accent2"/>
                </a:solidFill>
              </a:rPr>
              <a:t>.</a:t>
            </a:r>
            <a:r>
              <a:rPr lang="es"/>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h. Ablation Study.</a:t>
            </a:r>
            <a:endParaRPr/>
          </a:p>
        </p:txBody>
      </p:sp>
      <p:sp>
        <p:nvSpPr>
          <p:cNvPr id="705" name="Google Shape;705;p54"/>
          <p:cNvSpPr txBox="1"/>
          <p:nvPr>
            <p:ph idx="1" type="body"/>
          </p:nvPr>
        </p:nvSpPr>
        <p:spPr>
          <a:xfrm>
            <a:off x="330150" y="658875"/>
            <a:ext cx="8483700" cy="10446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In order to know which type of data has more importance in the final result we can combine the different model solutions with a weighted sum, giving different weights to each data type result. In the previous task we have seen how the image model outscored the other models, so we propose to give a higher weight to the image results than to the others:</a:t>
            </a:r>
            <a:endParaRPr sz="1500"/>
          </a:p>
        </p:txBody>
      </p:sp>
      <p:sp>
        <p:nvSpPr>
          <p:cNvPr id="706" name="Google Shape;706;p54"/>
          <p:cNvSpPr/>
          <p:nvPr/>
        </p:nvSpPr>
        <p:spPr>
          <a:xfrm>
            <a:off x="909624" y="2156723"/>
            <a:ext cx="1452600" cy="26064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7" name="Google Shape;707;p54"/>
          <p:cNvPicPr preferRelativeResize="0"/>
          <p:nvPr/>
        </p:nvPicPr>
        <p:blipFill>
          <a:blip r:embed="rId3">
            <a:alphaModFix/>
          </a:blip>
          <a:stretch>
            <a:fillRect/>
          </a:stretch>
        </p:blipFill>
        <p:spPr>
          <a:xfrm>
            <a:off x="1280196" y="2348533"/>
            <a:ext cx="711525" cy="641829"/>
          </a:xfrm>
          <a:prstGeom prst="rect">
            <a:avLst/>
          </a:prstGeom>
          <a:noFill/>
          <a:ln>
            <a:noFill/>
          </a:ln>
        </p:spPr>
      </p:pic>
      <p:pic>
        <p:nvPicPr>
          <p:cNvPr id="708" name="Google Shape;708;p54"/>
          <p:cNvPicPr preferRelativeResize="0"/>
          <p:nvPr/>
        </p:nvPicPr>
        <p:blipFill rotWithShape="1">
          <a:blip r:embed="rId4">
            <a:alphaModFix/>
          </a:blip>
          <a:srcRect b="0" l="2388" r="7497" t="0"/>
          <a:stretch/>
        </p:blipFill>
        <p:spPr>
          <a:xfrm>
            <a:off x="1208494" y="3072530"/>
            <a:ext cx="854904" cy="641830"/>
          </a:xfrm>
          <a:prstGeom prst="rect">
            <a:avLst/>
          </a:prstGeom>
          <a:noFill/>
          <a:ln>
            <a:noFill/>
          </a:ln>
        </p:spPr>
      </p:pic>
      <p:sp>
        <p:nvSpPr>
          <p:cNvPr id="709" name="Google Shape;709;p54"/>
          <p:cNvSpPr txBox="1"/>
          <p:nvPr/>
        </p:nvSpPr>
        <p:spPr>
          <a:xfrm>
            <a:off x="975471" y="3909221"/>
            <a:ext cx="1320900" cy="7545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6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600">
              <a:solidFill>
                <a:schemeClr val="dk1"/>
              </a:solidFill>
            </a:endParaRPr>
          </a:p>
        </p:txBody>
      </p:sp>
      <p:sp>
        <p:nvSpPr>
          <p:cNvPr id="710" name="Google Shape;710;p54"/>
          <p:cNvSpPr txBox="1"/>
          <p:nvPr/>
        </p:nvSpPr>
        <p:spPr>
          <a:xfrm>
            <a:off x="1325857" y="3677341"/>
            <a:ext cx="620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Caption</a:t>
            </a:r>
            <a:endParaRPr b="1" sz="900">
              <a:solidFill>
                <a:schemeClr val="dk1"/>
              </a:solidFill>
            </a:endParaRPr>
          </a:p>
        </p:txBody>
      </p:sp>
      <p:sp>
        <p:nvSpPr>
          <p:cNvPr id="711" name="Google Shape;711;p54"/>
          <p:cNvSpPr txBox="1"/>
          <p:nvPr/>
        </p:nvSpPr>
        <p:spPr>
          <a:xfrm>
            <a:off x="1393441" y="2924687"/>
            <a:ext cx="485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rPr>
              <a:t>Audio</a:t>
            </a:r>
            <a:endParaRPr b="1" sz="800">
              <a:solidFill>
                <a:schemeClr val="dk1"/>
              </a:solidFill>
            </a:endParaRPr>
          </a:p>
        </p:txBody>
      </p:sp>
      <p:sp>
        <p:nvSpPr>
          <p:cNvPr id="712" name="Google Shape;712;p54"/>
          <p:cNvSpPr txBox="1"/>
          <p:nvPr/>
        </p:nvSpPr>
        <p:spPr>
          <a:xfrm>
            <a:off x="1370585" y="2113825"/>
            <a:ext cx="530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Image</a:t>
            </a:r>
            <a:endParaRPr b="1" sz="900">
              <a:solidFill>
                <a:schemeClr val="dk1"/>
              </a:solidFill>
            </a:endParaRPr>
          </a:p>
        </p:txBody>
      </p:sp>
      <p:cxnSp>
        <p:nvCxnSpPr>
          <p:cNvPr id="713" name="Google Shape;713;p54"/>
          <p:cNvCxnSpPr/>
          <p:nvPr/>
        </p:nvCxnSpPr>
        <p:spPr>
          <a:xfrm flipH="1" rot="10800000">
            <a:off x="2166100" y="2613300"/>
            <a:ext cx="1125900" cy="600"/>
          </a:xfrm>
          <a:prstGeom prst="straightConnector1">
            <a:avLst/>
          </a:prstGeom>
          <a:noFill/>
          <a:ln cap="flat" cmpd="sng" w="38100">
            <a:solidFill>
              <a:schemeClr val="dk1"/>
            </a:solidFill>
            <a:prstDash val="solid"/>
            <a:round/>
            <a:headEnd len="med" w="med" type="none"/>
            <a:tailEnd len="med" w="med" type="triangle"/>
          </a:ln>
        </p:spPr>
      </p:cxnSp>
      <p:cxnSp>
        <p:nvCxnSpPr>
          <p:cNvPr id="714" name="Google Shape;714;p54"/>
          <p:cNvCxnSpPr/>
          <p:nvPr/>
        </p:nvCxnSpPr>
        <p:spPr>
          <a:xfrm flipH="1" rot="10800000">
            <a:off x="2166074" y="3390675"/>
            <a:ext cx="1131300" cy="5400"/>
          </a:xfrm>
          <a:prstGeom prst="straightConnector1">
            <a:avLst/>
          </a:prstGeom>
          <a:noFill/>
          <a:ln cap="flat" cmpd="sng" w="38100">
            <a:solidFill>
              <a:schemeClr val="dk1"/>
            </a:solidFill>
            <a:prstDash val="solid"/>
            <a:round/>
            <a:headEnd len="med" w="med" type="none"/>
            <a:tailEnd len="med" w="med" type="triangle"/>
          </a:ln>
        </p:spPr>
      </p:cxnSp>
      <p:cxnSp>
        <p:nvCxnSpPr>
          <p:cNvPr id="715" name="Google Shape;715;p54"/>
          <p:cNvCxnSpPr/>
          <p:nvPr/>
        </p:nvCxnSpPr>
        <p:spPr>
          <a:xfrm>
            <a:off x="2334125" y="4297325"/>
            <a:ext cx="996900" cy="2100"/>
          </a:xfrm>
          <a:prstGeom prst="straightConnector1">
            <a:avLst/>
          </a:prstGeom>
          <a:noFill/>
          <a:ln cap="flat" cmpd="sng" w="38100">
            <a:solidFill>
              <a:schemeClr val="dk1"/>
            </a:solidFill>
            <a:prstDash val="solid"/>
            <a:round/>
            <a:headEnd len="med" w="med" type="none"/>
            <a:tailEnd len="med" w="med" type="triangle"/>
          </a:ln>
        </p:spPr>
      </p:cxnSp>
      <p:pic>
        <p:nvPicPr>
          <p:cNvPr id="716" name="Google Shape;716;p54"/>
          <p:cNvPicPr preferRelativeResize="0"/>
          <p:nvPr/>
        </p:nvPicPr>
        <p:blipFill>
          <a:blip r:embed="rId5">
            <a:alphaModFix/>
          </a:blip>
          <a:stretch>
            <a:fillRect/>
          </a:stretch>
        </p:blipFill>
        <p:spPr>
          <a:xfrm>
            <a:off x="3368774" y="2008875"/>
            <a:ext cx="159408" cy="915800"/>
          </a:xfrm>
          <a:prstGeom prst="rect">
            <a:avLst/>
          </a:prstGeom>
          <a:noFill/>
          <a:ln>
            <a:noFill/>
          </a:ln>
        </p:spPr>
      </p:pic>
      <p:pic>
        <p:nvPicPr>
          <p:cNvPr id="717" name="Google Shape;717;p54"/>
          <p:cNvPicPr preferRelativeResize="0"/>
          <p:nvPr/>
        </p:nvPicPr>
        <p:blipFill>
          <a:blip r:embed="rId5">
            <a:alphaModFix/>
          </a:blip>
          <a:stretch>
            <a:fillRect/>
          </a:stretch>
        </p:blipFill>
        <p:spPr>
          <a:xfrm>
            <a:off x="3368774" y="2924675"/>
            <a:ext cx="159408" cy="915800"/>
          </a:xfrm>
          <a:prstGeom prst="rect">
            <a:avLst/>
          </a:prstGeom>
          <a:noFill/>
          <a:ln>
            <a:noFill/>
          </a:ln>
        </p:spPr>
      </p:pic>
      <p:pic>
        <p:nvPicPr>
          <p:cNvPr id="718" name="Google Shape;718;p54"/>
          <p:cNvPicPr preferRelativeResize="0"/>
          <p:nvPr/>
        </p:nvPicPr>
        <p:blipFill>
          <a:blip r:embed="rId5">
            <a:alphaModFix/>
          </a:blip>
          <a:stretch>
            <a:fillRect/>
          </a:stretch>
        </p:blipFill>
        <p:spPr>
          <a:xfrm>
            <a:off x="3368774" y="3828575"/>
            <a:ext cx="159408" cy="915800"/>
          </a:xfrm>
          <a:prstGeom prst="rect">
            <a:avLst/>
          </a:prstGeom>
          <a:noFill/>
          <a:ln>
            <a:noFill/>
          </a:ln>
        </p:spPr>
      </p:pic>
      <p:sp>
        <p:nvSpPr>
          <p:cNvPr id="719" name="Google Shape;719;p54"/>
          <p:cNvSpPr/>
          <p:nvPr/>
        </p:nvSpPr>
        <p:spPr>
          <a:xfrm>
            <a:off x="4138425" y="2099950"/>
            <a:ext cx="360900" cy="2606400"/>
          </a:xfrm>
          <a:prstGeom prst="rightBrace">
            <a:avLst>
              <a:gd fmla="val 50000"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54"/>
          <p:cNvSpPr/>
          <p:nvPr/>
        </p:nvSpPr>
        <p:spPr>
          <a:xfrm>
            <a:off x="4534725" y="3250450"/>
            <a:ext cx="314400" cy="3054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54"/>
          <p:cNvSpPr txBox="1"/>
          <p:nvPr/>
        </p:nvSpPr>
        <p:spPr>
          <a:xfrm>
            <a:off x="3297375" y="1703475"/>
            <a:ext cx="11697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Weighted Sum</a:t>
            </a:r>
            <a:endParaRPr b="1" sz="1100">
              <a:solidFill>
                <a:schemeClr val="dk1"/>
              </a:solidFill>
            </a:endParaRPr>
          </a:p>
        </p:txBody>
      </p:sp>
      <p:sp>
        <p:nvSpPr>
          <p:cNvPr id="722" name="Google Shape;722;p54"/>
          <p:cNvSpPr/>
          <p:nvPr/>
        </p:nvSpPr>
        <p:spPr>
          <a:xfrm>
            <a:off x="3601875" y="235112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54"/>
          <p:cNvSpPr/>
          <p:nvPr/>
        </p:nvSpPr>
        <p:spPr>
          <a:xfrm>
            <a:off x="3612600" y="3287500"/>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p54"/>
          <p:cNvSpPr/>
          <p:nvPr/>
        </p:nvSpPr>
        <p:spPr>
          <a:xfrm>
            <a:off x="3610550" y="417442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5" name="Google Shape;725;p54"/>
          <p:cNvSpPr txBox="1"/>
          <p:nvPr/>
        </p:nvSpPr>
        <p:spPr>
          <a:xfrm>
            <a:off x="3788900" y="227040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5DFD46"/>
                </a:solidFill>
              </a:rPr>
              <a:t>1.2</a:t>
            </a:r>
            <a:endParaRPr b="1">
              <a:solidFill>
                <a:srgbClr val="5DFD46"/>
              </a:solidFill>
            </a:endParaRPr>
          </a:p>
        </p:txBody>
      </p:sp>
      <p:pic>
        <p:nvPicPr>
          <p:cNvPr id="726" name="Google Shape;726;p54"/>
          <p:cNvPicPr preferRelativeResize="0"/>
          <p:nvPr/>
        </p:nvPicPr>
        <p:blipFill>
          <a:blip r:embed="rId5">
            <a:alphaModFix/>
          </a:blip>
          <a:stretch>
            <a:fillRect/>
          </a:stretch>
        </p:blipFill>
        <p:spPr>
          <a:xfrm>
            <a:off x="4905227" y="2345835"/>
            <a:ext cx="360900" cy="2073477"/>
          </a:xfrm>
          <a:prstGeom prst="rect">
            <a:avLst/>
          </a:prstGeom>
          <a:noFill/>
          <a:ln>
            <a:noFill/>
          </a:ln>
        </p:spPr>
      </p:pic>
      <p:cxnSp>
        <p:nvCxnSpPr>
          <p:cNvPr id="727" name="Google Shape;727;p54"/>
          <p:cNvCxnSpPr/>
          <p:nvPr/>
        </p:nvCxnSpPr>
        <p:spPr>
          <a:xfrm flipH="1" rot="10800000">
            <a:off x="5388999" y="2722375"/>
            <a:ext cx="1131300" cy="5400"/>
          </a:xfrm>
          <a:prstGeom prst="straightConnector1">
            <a:avLst/>
          </a:prstGeom>
          <a:noFill/>
          <a:ln cap="flat" cmpd="sng" w="38100">
            <a:solidFill>
              <a:schemeClr val="dk1"/>
            </a:solidFill>
            <a:prstDash val="solid"/>
            <a:round/>
            <a:headEnd len="med" w="med" type="none"/>
            <a:tailEnd len="med" w="med" type="triangle"/>
          </a:ln>
        </p:spPr>
      </p:cxnSp>
      <p:sp>
        <p:nvSpPr>
          <p:cNvPr id="728" name="Google Shape;728;p54"/>
          <p:cNvSpPr txBox="1"/>
          <p:nvPr/>
        </p:nvSpPr>
        <p:spPr>
          <a:xfrm>
            <a:off x="5532050" y="2307450"/>
            <a:ext cx="711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Soft</a:t>
            </a:r>
            <a:r>
              <a:rPr b="1" lang="es" sz="1000">
                <a:solidFill>
                  <a:schemeClr val="dk1"/>
                </a:solidFill>
              </a:rPr>
              <a:t>Max</a:t>
            </a:r>
            <a:endParaRPr b="1" sz="1000">
              <a:solidFill>
                <a:schemeClr val="dk1"/>
              </a:solidFill>
            </a:endParaRPr>
          </a:p>
        </p:txBody>
      </p:sp>
      <p:sp>
        <p:nvSpPr>
          <p:cNvPr id="729" name="Google Shape;729;p54"/>
          <p:cNvSpPr/>
          <p:nvPr/>
        </p:nvSpPr>
        <p:spPr>
          <a:xfrm>
            <a:off x="6643175" y="2346588"/>
            <a:ext cx="1591200" cy="641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Predicted Age</a:t>
            </a:r>
            <a:endParaRPr b="1"/>
          </a:p>
        </p:txBody>
      </p:sp>
      <p:sp>
        <p:nvSpPr>
          <p:cNvPr id="730" name="Google Shape;730;p54"/>
          <p:cNvSpPr/>
          <p:nvPr/>
        </p:nvSpPr>
        <p:spPr>
          <a:xfrm>
            <a:off x="6031775" y="4706350"/>
            <a:ext cx="2814000" cy="382500"/>
          </a:xfrm>
          <a:prstGeom prst="roundRect">
            <a:avLst>
              <a:gd fmla="val 16667" name="adj"/>
            </a:avLst>
          </a:prstGeom>
          <a:solidFill>
            <a:srgbClr val="D9D2E9">
              <a:alpha val="60780"/>
            </a:srgbClr>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t>TESTING ACCURACY: </a:t>
            </a:r>
            <a:r>
              <a:rPr b="1" lang="es" sz="1800"/>
              <a:t>0.55</a:t>
            </a:r>
            <a:endParaRPr b="1" sz="1100"/>
          </a:p>
        </p:txBody>
      </p:sp>
      <p:sp>
        <p:nvSpPr>
          <p:cNvPr id="731" name="Google Shape;731;p54"/>
          <p:cNvSpPr txBox="1"/>
          <p:nvPr/>
        </p:nvSpPr>
        <p:spPr>
          <a:xfrm>
            <a:off x="3788900" y="4100325"/>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0.8</a:t>
            </a:r>
            <a:endParaRPr b="1">
              <a:solidFill>
                <a:srgbClr val="FF0000"/>
              </a:solidFill>
            </a:endParaRPr>
          </a:p>
        </p:txBody>
      </p:sp>
      <p:sp>
        <p:nvSpPr>
          <p:cNvPr id="732" name="Google Shape;732;p54"/>
          <p:cNvSpPr txBox="1"/>
          <p:nvPr/>
        </p:nvSpPr>
        <p:spPr>
          <a:xfrm>
            <a:off x="3788900" y="320540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0.8</a:t>
            </a:r>
            <a:endParaRPr b="1">
              <a:solidFill>
                <a:srgbClr val="FF0000"/>
              </a:solidFill>
            </a:endParaRPr>
          </a:p>
        </p:txBody>
      </p:sp>
      <p:sp>
        <p:nvSpPr>
          <p:cNvPr id="733" name="Google Shape;733;p54"/>
          <p:cNvSpPr/>
          <p:nvPr/>
        </p:nvSpPr>
        <p:spPr>
          <a:xfrm>
            <a:off x="5489050" y="3072525"/>
            <a:ext cx="3595500" cy="1590000"/>
          </a:xfrm>
          <a:prstGeom prst="snip1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54"/>
          <p:cNvSpPr txBox="1"/>
          <p:nvPr/>
        </p:nvSpPr>
        <p:spPr>
          <a:xfrm>
            <a:off x="5532050" y="3114088"/>
            <a:ext cx="33672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The use of the </a:t>
            </a:r>
            <a:r>
              <a:rPr lang="es" sz="1300">
                <a:solidFill>
                  <a:schemeClr val="dk1"/>
                </a:solidFill>
              </a:rPr>
              <a:t>weighted sum has not improved the final results a lot </a:t>
            </a:r>
            <a:r>
              <a:rPr i="1" lang="es" sz="1300">
                <a:solidFill>
                  <a:schemeClr val="dk1"/>
                </a:solidFill>
              </a:rPr>
              <a:t>(~0.001). </a:t>
            </a:r>
            <a:r>
              <a:rPr lang="es" sz="1300">
                <a:solidFill>
                  <a:schemeClr val="dk1"/>
                </a:solidFill>
              </a:rPr>
              <a:t>Maybe, the weight difference is very low to have an impact in the results or maybe the performance of the model has reached its limit and it is impossible to improve more the test accuracy.</a:t>
            </a:r>
            <a:endParaRPr sz="13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h. Ablation Study.</a:t>
            </a:r>
            <a:endParaRPr/>
          </a:p>
        </p:txBody>
      </p:sp>
      <p:sp>
        <p:nvSpPr>
          <p:cNvPr id="740" name="Google Shape;740;p55"/>
          <p:cNvSpPr txBox="1"/>
          <p:nvPr>
            <p:ph idx="1" type="body"/>
          </p:nvPr>
        </p:nvSpPr>
        <p:spPr>
          <a:xfrm>
            <a:off x="330200" y="753300"/>
            <a:ext cx="8483700" cy="11247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We think that the use of text in an age classification problem is a very hard task and it is very difficult to know the age of a person only using the words that he/she uses in a 15 seg video. So we are going to run the combined inference model, but this time </a:t>
            </a:r>
            <a:r>
              <a:rPr b="1" lang="es" sz="1500"/>
              <a:t>only using image and audio</a:t>
            </a:r>
            <a:r>
              <a:rPr lang="es" sz="1500"/>
              <a:t>, to know if the text has importance in this task or only is introducing noise.</a:t>
            </a:r>
            <a:endParaRPr sz="1500"/>
          </a:p>
        </p:txBody>
      </p:sp>
      <p:sp>
        <p:nvSpPr>
          <p:cNvPr id="741" name="Google Shape;741;p55"/>
          <p:cNvSpPr/>
          <p:nvPr/>
        </p:nvSpPr>
        <p:spPr>
          <a:xfrm>
            <a:off x="252824" y="2239973"/>
            <a:ext cx="1452600" cy="26064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2" name="Google Shape;742;p55"/>
          <p:cNvPicPr preferRelativeResize="0"/>
          <p:nvPr/>
        </p:nvPicPr>
        <p:blipFill>
          <a:blip r:embed="rId3">
            <a:alphaModFix/>
          </a:blip>
          <a:stretch>
            <a:fillRect/>
          </a:stretch>
        </p:blipFill>
        <p:spPr>
          <a:xfrm>
            <a:off x="623396" y="2431783"/>
            <a:ext cx="711525" cy="641829"/>
          </a:xfrm>
          <a:prstGeom prst="rect">
            <a:avLst/>
          </a:prstGeom>
          <a:noFill/>
          <a:ln>
            <a:noFill/>
          </a:ln>
        </p:spPr>
      </p:pic>
      <p:pic>
        <p:nvPicPr>
          <p:cNvPr id="743" name="Google Shape;743;p55"/>
          <p:cNvPicPr preferRelativeResize="0"/>
          <p:nvPr/>
        </p:nvPicPr>
        <p:blipFill rotWithShape="1">
          <a:blip r:embed="rId4">
            <a:alphaModFix/>
          </a:blip>
          <a:srcRect b="0" l="2388" r="7497" t="0"/>
          <a:stretch/>
        </p:blipFill>
        <p:spPr>
          <a:xfrm>
            <a:off x="551694" y="3155780"/>
            <a:ext cx="854904" cy="641830"/>
          </a:xfrm>
          <a:prstGeom prst="rect">
            <a:avLst/>
          </a:prstGeom>
          <a:noFill/>
          <a:ln>
            <a:noFill/>
          </a:ln>
        </p:spPr>
      </p:pic>
      <p:sp>
        <p:nvSpPr>
          <p:cNvPr id="744" name="Google Shape;744;p55"/>
          <p:cNvSpPr txBox="1"/>
          <p:nvPr/>
        </p:nvSpPr>
        <p:spPr>
          <a:xfrm>
            <a:off x="318671" y="3992471"/>
            <a:ext cx="1320900" cy="7545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6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600">
              <a:solidFill>
                <a:schemeClr val="dk1"/>
              </a:solidFill>
            </a:endParaRPr>
          </a:p>
        </p:txBody>
      </p:sp>
      <p:sp>
        <p:nvSpPr>
          <p:cNvPr id="745" name="Google Shape;745;p55"/>
          <p:cNvSpPr txBox="1"/>
          <p:nvPr/>
        </p:nvSpPr>
        <p:spPr>
          <a:xfrm>
            <a:off x="669057" y="3760591"/>
            <a:ext cx="620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Caption</a:t>
            </a:r>
            <a:endParaRPr b="1" sz="900">
              <a:solidFill>
                <a:schemeClr val="dk1"/>
              </a:solidFill>
            </a:endParaRPr>
          </a:p>
        </p:txBody>
      </p:sp>
      <p:sp>
        <p:nvSpPr>
          <p:cNvPr id="746" name="Google Shape;746;p55"/>
          <p:cNvSpPr txBox="1"/>
          <p:nvPr/>
        </p:nvSpPr>
        <p:spPr>
          <a:xfrm>
            <a:off x="736641" y="3007937"/>
            <a:ext cx="485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rPr>
              <a:t>Audio</a:t>
            </a:r>
            <a:endParaRPr b="1" sz="800">
              <a:solidFill>
                <a:schemeClr val="dk1"/>
              </a:solidFill>
            </a:endParaRPr>
          </a:p>
        </p:txBody>
      </p:sp>
      <p:sp>
        <p:nvSpPr>
          <p:cNvPr id="747" name="Google Shape;747;p55"/>
          <p:cNvSpPr txBox="1"/>
          <p:nvPr/>
        </p:nvSpPr>
        <p:spPr>
          <a:xfrm>
            <a:off x="713785" y="2197075"/>
            <a:ext cx="530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Image</a:t>
            </a:r>
            <a:endParaRPr b="1" sz="900">
              <a:solidFill>
                <a:schemeClr val="dk1"/>
              </a:solidFill>
            </a:endParaRPr>
          </a:p>
        </p:txBody>
      </p:sp>
      <p:cxnSp>
        <p:nvCxnSpPr>
          <p:cNvPr id="748" name="Google Shape;748;p55"/>
          <p:cNvCxnSpPr/>
          <p:nvPr/>
        </p:nvCxnSpPr>
        <p:spPr>
          <a:xfrm flipH="1" rot="10800000">
            <a:off x="1509300" y="2696550"/>
            <a:ext cx="1125900" cy="600"/>
          </a:xfrm>
          <a:prstGeom prst="straightConnector1">
            <a:avLst/>
          </a:prstGeom>
          <a:noFill/>
          <a:ln cap="flat" cmpd="sng" w="38100">
            <a:solidFill>
              <a:schemeClr val="dk1"/>
            </a:solidFill>
            <a:prstDash val="solid"/>
            <a:round/>
            <a:headEnd len="med" w="med" type="none"/>
            <a:tailEnd len="med" w="med" type="triangle"/>
          </a:ln>
        </p:spPr>
      </p:cxnSp>
      <p:cxnSp>
        <p:nvCxnSpPr>
          <p:cNvPr id="749" name="Google Shape;749;p55"/>
          <p:cNvCxnSpPr/>
          <p:nvPr/>
        </p:nvCxnSpPr>
        <p:spPr>
          <a:xfrm flipH="1" rot="10800000">
            <a:off x="1509274" y="3473925"/>
            <a:ext cx="1131300" cy="5400"/>
          </a:xfrm>
          <a:prstGeom prst="straightConnector1">
            <a:avLst/>
          </a:prstGeom>
          <a:noFill/>
          <a:ln cap="flat" cmpd="sng" w="38100">
            <a:solidFill>
              <a:schemeClr val="dk1"/>
            </a:solidFill>
            <a:prstDash val="solid"/>
            <a:round/>
            <a:headEnd len="med" w="med" type="none"/>
            <a:tailEnd len="med" w="med" type="triangle"/>
          </a:ln>
        </p:spPr>
      </p:cxnSp>
      <p:cxnSp>
        <p:nvCxnSpPr>
          <p:cNvPr id="750" name="Google Shape;750;p55"/>
          <p:cNvCxnSpPr/>
          <p:nvPr/>
        </p:nvCxnSpPr>
        <p:spPr>
          <a:xfrm>
            <a:off x="1677325" y="4380575"/>
            <a:ext cx="996900" cy="2100"/>
          </a:xfrm>
          <a:prstGeom prst="straightConnector1">
            <a:avLst/>
          </a:prstGeom>
          <a:noFill/>
          <a:ln cap="flat" cmpd="sng" w="38100">
            <a:solidFill>
              <a:schemeClr val="dk1"/>
            </a:solidFill>
            <a:prstDash val="solid"/>
            <a:round/>
            <a:headEnd len="med" w="med" type="none"/>
            <a:tailEnd len="med" w="med" type="triangle"/>
          </a:ln>
        </p:spPr>
      </p:cxnSp>
      <p:pic>
        <p:nvPicPr>
          <p:cNvPr id="751" name="Google Shape;751;p55"/>
          <p:cNvPicPr preferRelativeResize="0"/>
          <p:nvPr/>
        </p:nvPicPr>
        <p:blipFill>
          <a:blip r:embed="rId5">
            <a:alphaModFix/>
          </a:blip>
          <a:stretch>
            <a:fillRect/>
          </a:stretch>
        </p:blipFill>
        <p:spPr>
          <a:xfrm>
            <a:off x="2711974" y="2092125"/>
            <a:ext cx="159408" cy="915800"/>
          </a:xfrm>
          <a:prstGeom prst="rect">
            <a:avLst/>
          </a:prstGeom>
          <a:noFill/>
          <a:ln>
            <a:noFill/>
          </a:ln>
        </p:spPr>
      </p:pic>
      <p:pic>
        <p:nvPicPr>
          <p:cNvPr id="752" name="Google Shape;752;p55"/>
          <p:cNvPicPr preferRelativeResize="0"/>
          <p:nvPr/>
        </p:nvPicPr>
        <p:blipFill>
          <a:blip r:embed="rId5">
            <a:alphaModFix/>
          </a:blip>
          <a:stretch>
            <a:fillRect/>
          </a:stretch>
        </p:blipFill>
        <p:spPr>
          <a:xfrm>
            <a:off x="2711974" y="3007925"/>
            <a:ext cx="159408" cy="915800"/>
          </a:xfrm>
          <a:prstGeom prst="rect">
            <a:avLst/>
          </a:prstGeom>
          <a:noFill/>
          <a:ln>
            <a:noFill/>
          </a:ln>
        </p:spPr>
      </p:pic>
      <p:pic>
        <p:nvPicPr>
          <p:cNvPr id="753" name="Google Shape;753;p55"/>
          <p:cNvPicPr preferRelativeResize="0"/>
          <p:nvPr/>
        </p:nvPicPr>
        <p:blipFill>
          <a:blip r:embed="rId5">
            <a:alphaModFix/>
          </a:blip>
          <a:stretch>
            <a:fillRect/>
          </a:stretch>
        </p:blipFill>
        <p:spPr>
          <a:xfrm>
            <a:off x="2711974" y="3911825"/>
            <a:ext cx="159408" cy="915800"/>
          </a:xfrm>
          <a:prstGeom prst="rect">
            <a:avLst/>
          </a:prstGeom>
          <a:noFill/>
          <a:ln>
            <a:noFill/>
          </a:ln>
        </p:spPr>
      </p:pic>
      <p:sp>
        <p:nvSpPr>
          <p:cNvPr id="754" name="Google Shape;754;p55"/>
          <p:cNvSpPr/>
          <p:nvPr/>
        </p:nvSpPr>
        <p:spPr>
          <a:xfrm>
            <a:off x="3481625" y="2183200"/>
            <a:ext cx="360900" cy="2606400"/>
          </a:xfrm>
          <a:prstGeom prst="rightBrace">
            <a:avLst>
              <a:gd fmla="val 50000"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p55"/>
          <p:cNvSpPr/>
          <p:nvPr/>
        </p:nvSpPr>
        <p:spPr>
          <a:xfrm>
            <a:off x="3877925" y="3333700"/>
            <a:ext cx="314400" cy="3054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p55"/>
          <p:cNvSpPr txBox="1"/>
          <p:nvPr/>
        </p:nvSpPr>
        <p:spPr>
          <a:xfrm>
            <a:off x="2640575" y="1786725"/>
            <a:ext cx="11697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Weighted Sum</a:t>
            </a:r>
            <a:endParaRPr b="1" sz="1100">
              <a:solidFill>
                <a:schemeClr val="dk1"/>
              </a:solidFill>
            </a:endParaRPr>
          </a:p>
        </p:txBody>
      </p:sp>
      <p:sp>
        <p:nvSpPr>
          <p:cNvPr id="757" name="Google Shape;757;p55"/>
          <p:cNvSpPr/>
          <p:nvPr/>
        </p:nvSpPr>
        <p:spPr>
          <a:xfrm>
            <a:off x="2945075" y="243437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55"/>
          <p:cNvSpPr/>
          <p:nvPr/>
        </p:nvSpPr>
        <p:spPr>
          <a:xfrm>
            <a:off x="2955800" y="3370750"/>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55"/>
          <p:cNvSpPr/>
          <p:nvPr/>
        </p:nvSpPr>
        <p:spPr>
          <a:xfrm>
            <a:off x="2953750" y="425767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55"/>
          <p:cNvSpPr txBox="1"/>
          <p:nvPr/>
        </p:nvSpPr>
        <p:spPr>
          <a:xfrm>
            <a:off x="3132100" y="235365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5DFD46"/>
                </a:solidFill>
              </a:rPr>
              <a:t>1.2</a:t>
            </a:r>
            <a:endParaRPr b="1">
              <a:solidFill>
                <a:srgbClr val="5DFD46"/>
              </a:solidFill>
            </a:endParaRPr>
          </a:p>
        </p:txBody>
      </p:sp>
      <p:pic>
        <p:nvPicPr>
          <p:cNvPr id="761" name="Google Shape;761;p55"/>
          <p:cNvPicPr preferRelativeResize="0"/>
          <p:nvPr/>
        </p:nvPicPr>
        <p:blipFill>
          <a:blip r:embed="rId5">
            <a:alphaModFix/>
          </a:blip>
          <a:stretch>
            <a:fillRect/>
          </a:stretch>
        </p:blipFill>
        <p:spPr>
          <a:xfrm>
            <a:off x="4248427" y="2429085"/>
            <a:ext cx="360900" cy="2073477"/>
          </a:xfrm>
          <a:prstGeom prst="rect">
            <a:avLst/>
          </a:prstGeom>
          <a:noFill/>
          <a:ln>
            <a:noFill/>
          </a:ln>
        </p:spPr>
      </p:pic>
      <p:sp>
        <p:nvSpPr>
          <p:cNvPr id="762" name="Google Shape;762;p55"/>
          <p:cNvSpPr txBox="1"/>
          <p:nvPr/>
        </p:nvSpPr>
        <p:spPr>
          <a:xfrm>
            <a:off x="3132100" y="4183575"/>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a:t>
            </a:r>
            <a:endParaRPr b="1">
              <a:solidFill>
                <a:srgbClr val="FF0000"/>
              </a:solidFill>
            </a:endParaRPr>
          </a:p>
        </p:txBody>
      </p:sp>
      <p:sp>
        <p:nvSpPr>
          <p:cNvPr id="763" name="Google Shape;763;p55"/>
          <p:cNvSpPr txBox="1"/>
          <p:nvPr/>
        </p:nvSpPr>
        <p:spPr>
          <a:xfrm>
            <a:off x="3132100" y="328865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0.8</a:t>
            </a:r>
            <a:endParaRPr b="1">
              <a:solidFill>
                <a:srgbClr val="FF0000"/>
              </a:solidFill>
            </a:endParaRPr>
          </a:p>
        </p:txBody>
      </p:sp>
      <p:sp>
        <p:nvSpPr>
          <p:cNvPr id="764" name="Google Shape;764;p55"/>
          <p:cNvSpPr txBox="1"/>
          <p:nvPr/>
        </p:nvSpPr>
        <p:spPr>
          <a:xfrm>
            <a:off x="502100" y="3818775"/>
            <a:ext cx="954000" cy="11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0"/>
              <a:t>❌</a:t>
            </a:r>
            <a:endParaRPr sz="6000">
              <a:solidFill>
                <a:schemeClr val="dk1"/>
              </a:solidFill>
            </a:endParaRPr>
          </a:p>
        </p:txBody>
      </p:sp>
      <p:cxnSp>
        <p:nvCxnSpPr>
          <p:cNvPr id="765" name="Google Shape;765;p55"/>
          <p:cNvCxnSpPr/>
          <p:nvPr/>
        </p:nvCxnSpPr>
        <p:spPr>
          <a:xfrm flipH="1" rot="10800000">
            <a:off x="4705949" y="2769575"/>
            <a:ext cx="1131300" cy="5400"/>
          </a:xfrm>
          <a:prstGeom prst="straightConnector1">
            <a:avLst/>
          </a:prstGeom>
          <a:noFill/>
          <a:ln cap="flat" cmpd="sng" w="38100">
            <a:solidFill>
              <a:schemeClr val="dk1"/>
            </a:solidFill>
            <a:prstDash val="solid"/>
            <a:round/>
            <a:headEnd len="med" w="med" type="none"/>
            <a:tailEnd len="med" w="med" type="triangle"/>
          </a:ln>
        </p:spPr>
      </p:cxnSp>
      <p:sp>
        <p:nvSpPr>
          <p:cNvPr id="766" name="Google Shape;766;p55"/>
          <p:cNvSpPr txBox="1"/>
          <p:nvPr/>
        </p:nvSpPr>
        <p:spPr>
          <a:xfrm>
            <a:off x="4822750" y="2412275"/>
            <a:ext cx="711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Soft</a:t>
            </a:r>
            <a:r>
              <a:rPr b="1" lang="es" sz="1000">
                <a:solidFill>
                  <a:schemeClr val="dk1"/>
                </a:solidFill>
              </a:rPr>
              <a:t>Max</a:t>
            </a:r>
            <a:endParaRPr b="1" sz="1000">
              <a:solidFill>
                <a:schemeClr val="dk1"/>
              </a:solidFill>
            </a:endParaRPr>
          </a:p>
        </p:txBody>
      </p:sp>
      <p:sp>
        <p:nvSpPr>
          <p:cNvPr id="767" name="Google Shape;767;p55"/>
          <p:cNvSpPr/>
          <p:nvPr/>
        </p:nvSpPr>
        <p:spPr>
          <a:xfrm>
            <a:off x="5879800" y="2346575"/>
            <a:ext cx="1591200" cy="641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Predicted Age</a:t>
            </a:r>
            <a:endParaRPr b="1"/>
          </a:p>
        </p:txBody>
      </p:sp>
      <p:sp>
        <p:nvSpPr>
          <p:cNvPr id="768" name="Google Shape;768;p55"/>
          <p:cNvSpPr/>
          <p:nvPr/>
        </p:nvSpPr>
        <p:spPr>
          <a:xfrm>
            <a:off x="5879800" y="4706325"/>
            <a:ext cx="2814000" cy="382500"/>
          </a:xfrm>
          <a:prstGeom prst="roundRect">
            <a:avLst>
              <a:gd fmla="val 16667" name="adj"/>
            </a:avLst>
          </a:prstGeom>
          <a:solidFill>
            <a:srgbClr val="D9D2E9">
              <a:alpha val="60780"/>
            </a:srgbClr>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t>TESTING ACCURACY: </a:t>
            </a:r>
            <a:r>
              <a:rPr b="1" lang="es" sz="1800"/>
              <a:t>0.54</a:t>
            </a:r>
            <a:endParaRPr b="1" sz="1100"/>
          </a:p>
        </p:txBody>
      </p:sp>
      <p:sp>
        <p:nvSpPr>
          <p:cNvPr id="769" name="Google Shape;769;p55"/>
          <p:cNvSpPr/>
          <p:nvPr/>
        </p:nvSpPr>
        <p:spPr>
          <a:xfrm>
            <a:off x="5489050" y="3072525"/>
            <a:ext cx="3595500" cy="1590000"/>
          </a:xfrm>
          <a:prstGeom prst="snip1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55"/>
          <p:cNvSpPr txBox="1"/>
          <p:nvPr/>
        </p:nvSpPr>
        <p:spPr>
          <a:xfrm>
            <a:off x="5534350" y="3177850"/>
            <a:ext cx="33672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After proving this new method the results are a bit lower than the previous one using the text. So, the text does have a positive influence on the results and it is important to include it in the multimodal model implementation.</a:t>
            </a:r>
            <a:endParaRPr sz="13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h. Ablation Study.</a:t>
            </a:r>
            <a:endParaRPr/>
          </a:p>
        </p:txBody>
      </p:sp>
      <p:sp>
        <p:nvSpPr>
          <p:cNvPr id="776" name="Google Shape;776;p56"/>
          <p:cNvSpPr txBox="1"/>
          <p:nvPr>
            <p:ph idx="1" type="body"/>
          </p:nvPr>
        </p:nvSpPr>
        <p:spPr>
          <a:xfrm>
            <a:off x="330200" y="645275"/>
            <a:ext cx="8483700" cy="9159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500"/>
              <a:t>After proving only the combination of image + audio and obtaining lower results, we have to try the multimodal model but </a:t>
            </a:r>
            <a:r>
              <a:rPr b="1" lang="es" sz="1500"/>
              <a:t>without audio </a:t>
            </a:r>
            <a:r>
              <a:rPr lang="es" sz="1500"/>
              <a:t>(image + text). Using this combination we can check the importance or not of the audio in this classification task. </a:t>
            </a:r>
            <a:endParaRPr sz="1500"/>
          </a:p>
        </p:txBody>
      </p:sp>
      <p:sp>
        <p:nvSpPr>
          <p:cNvPr id="777" name="Google Shape;777;p56"/>
          <p:cNvSpPr/>
          <p:nvPr/>
        </p:nvSpPr>
        <p:spPr>
          <a:xfrm>
            <a:off x="252824" y="2239973"/>
            <a:ext cx="1452600" cy="26064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8" name="Google Shape;778;p56"/>
          <p:cNvPicPr preferRelativeResize="0"/>
          <p:nvPr/>
        </p:nvPicPr>
        <p:blipFill>
          <a:blip r:embed="rId3">
            <a:alphaModFix/>
          </a:blip>
          <a:stretch>
            <a:fillRect/>
          </a:stretch>
        </p:blipFill>
        <p:spPr>
          <a:xfrm>
            <a:off x="623396" y="2431783"/>
            <a:ext cx="711525" cy="641829"/>
          </a:xfrm>
          <a:prstGeom prst="rect">
            <a:avLst/>
          </a:prstGeom>
          <a:noFill/>
          <a:ln>
            <a:noFill/>
          </a:ln>
        </p:spPr>
      </p:pic>
      <p:pic>
        <p:nvPicPr>
          <p:cNvPr id="779" name="Google Shape;779;p56"/>
          <p:cNvPicPr preferRelativeResize="0"/>
          <p:nvPr/>
        </p:nvPicPr>
        <p:blipFill rotWithShape="1">
          <a:blip r:embed="rId4">
            <a:alphaModFix/>
          </a:blip>
          <a:srcRect b="0" l="2388" r="7497" t="0"/>
          <a:stretch/>
        </p:blipFill>
        <p:spPr>
          <a:xfrm>
            <a:off x="551694" y="3155780"/>
            <a:ext cx="854904" cy="641830"/>
          </a:xfrm>
          <a:prstGeom prst="rect">
            <a:avLst/>
          </a:prstGeom>
          <a:noFill/>
          <a:ln>
            <a:noFill/>
          </a:ln>
        </p:spPr>
      </p:pic>
      <p:sp>
        <p:nvSpPr>
          <p:cNvPr id="780" name="Google Shape;780;p56"/>
          <p:cNvSpPr txBox="1"/>
          <p:nvPr/>
        </p:nvSpPr>
        <p:spPr>
          <a:xfrm>
            <a:off x="318671" y="3992471"/>
            <a:ext cx="1320900" cy="7545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600">
                <a:solidFill>
                  <a:schemeClr val="dk1"/>
                </a:solidFill>
              </a:rPr>
              <a:t>"Now or if I didn't get to answer it, I just didn't want the video to be too long. I'm already conscious that it's gone on for way too long. I will do another one of these in the future, so don't feel like you've missed out. </a:t>
            </a:r>
            <a:endParaRPr sz="600">
              <a:solidFill>
                <a:schemeClr val="dk1"/>
              </a:solidFill>
            </a:endParaRPr>
          </a:p>
        </p:txBody>
      </p:sp>
      <p:sp>
        <p:nvSpPr>
          <p:cNvPr id="781" name="Google Shape;781;p56"/>
          <p:cNvSpPr txBox="1"/>
          <p:nvPr/>
        </p:nvSpPr>
        <p:spPr>
          <a:xfrm>
            <a:off x="669057" y="3760591"/>
            <a:ext cx="620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Caption</a:t>
            </a:r>
            <a:endParaRPr b="1" sz="900">
              <a:solidFill>
                <a:schemeClr val="dk1"/>
              </a:solidFill>
            </a:endParaRPr>
          </a:p>
        </p:txBody>
      </p:sp>
      <p:sp>
        <p:nvSpPr>
          <p:cNvPr id="782" name="Google Shape;782;p56"/>
          <p:cNvSpPr txBox="1"/>
          <p:nvPr/>
        </p:nvSpPr>
        <p:spPr>
          <a:xfrm>
            <a:off x="736641" y="3007937"/>
            <a:ext cx="485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rPr>
              <a:t>Audio</a:t>
            </a:r>
            <a:endParaRPr b="1" sz="800">
              <a:solidFill>
                <a:schemeClr val="dk1"/>
              </a:solidFill>
            </a:endParaRPr>
          </a:p>
        </p:txBody>
      </p:sp>
      <p:sp>
        <p:nvSpPr>
          <p:cNvPr id="783" name="Google Shape;783;p56"/>
          <p:cNvSpPr txBox="1"/>
          <p:nvPr/>
        </p:nvSpPr>
        <p:spPr>
          <a:xfrm>
            <a:off x="713785" y="2197075"/>
            <a:ext cx="530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Image</a:t>
            </a:r>
            <a:endParaRPr b="1" sz="900">
              <a:solidFill>
                <a:schemeClr val="dk1"/>
              </a:solidFill>
            </a:endParaRPr>
          </a:p>
        </p:txBody>
      </p:sp>
      <p:cxnSp>
        <p:nvCxnSpPr>
          <p:cNvPr id="784" name="Google Shape;784;p56"/>
          <p:cNvCxnSpPr/>
          <p:nvPr/>
        </p:nvCxnSpPr>
        <p:spPr>
          <a:xfrm flipH="1" rot="10800000">
            <a:off x="1509300" y="2696550"/>
            <a:ext cx="1125900" cy="600"/>
          </a:xfrm>
          <a:prstGeom prst="straightConnector1">
            <a:avLst/>
          </a:prstGeom>
          <a:noFill/>
          <a:ln cap="flat" cmpd="sng" w="38100">
            <a:solidFill>
              <a:schemeClr val="dk1"/>
            </a:solidFill>
            <a:prstDash val="solid"/>
            <a:round/>
            <a:headEnd len="med" w="med" type="none"/>
            <a:tailEnd len="med" w="med" type="triangle"/>
          </a:ln>
        </p:spPr>
      </p:cxnSp>
      <p:cxnSp>
        <p:nvCxnSpPr>
          <p:cNvPr id="785" name="Google Shape;785;p56"/>
          <p:cNvCxnSpPr/>
          <p:nvPr/>
        </p:nvCxnSpPr>
        <p:spPr>
          <a:xfrm flipH="1" rot="10800000">
            <a:off x="1509274" y="3473925"/>
            <a:ext cx="1131300" cy="5400"/>
          </a:xfrm>
          <a:prstGeom prst="straightConnector1">
            <a:avLst/>
          </a:prstGeom>
          <a:noFill/>
          <a:ln cap="flat" cmpd="sng" w="38100">
            <a:solidFill>
              <a:schemeClr val="dk1"/>
            </a:solidFill>
            <a:prstDash val="solid"/>
            <a:round/>
            <a:headEnd len="med" w="med" type="none"/>
            <a:tailEnd len="med" w="med" type="triangle"/>
          </a:ln>
        </p:spPr>
      </p:cxnSp>
      <p:cxnSp>
        <p:nvCxnSpPr>
          <p:cNvPr id="786" name="Google Shape;786;p56"/>
          <p:cNvCxnSpPr/>
          <p:nvPr/>
        </p:nvCxnSpPr>
        <p:spPr>
          <a:xfrm>
            <a:off x="1677325" y="4380575"/>
            <a:ext cx="996900" cy="2100"/>
          </a:xfrm>
          <a:prstGeom prst="straightConnector1">
            <a:avLst/>
          </a:prstGeom>
          <a:noFill/>
          <a:ln cap="flat" cmpd="sng" w="38100">
            <a:solidFill>
              <a:schemeClr val="dk1"/>
            </a:solidFill>
            <a:prstDash val="solid"/>
            <a:round/>
            <a:headEnd len="med" w="med" type="none"/>
            <a:tailEnd len="med" w="med" type="triangle"/>
          </a:ln>
        </p:spPr>
      </p:cxnSp>
      <p:pic>
        <p:nvPicPr>
          <p:cNvPr id="787" name="Google Shape;787;p56"/>
          <p:cNvPicPr preferRelativeResize="0"/>
          <p:nvPr/>
        </p:nvPicPr>
        <p:blipFill>
          <a:blip r:embed="rId5">
            <a:alphaModFix/>
          </a:blip>
          <a:stretch>
            <a:fillRect/>
          </a:stretch>
        </p:blipFill>
        <p:spPr>
          <a:xfrm>
            <a:off x="2711974" y="2092125"/>
            <a:ext cx="159408" cy="915800"/>
          </a:xfrm>
          <a:prstGeom prst="rect">
            <a:avLst/>
          </a:prstGeom>
          <a:noFill/>
          <a:ln>
            <a:noFill/>
          </a:ln>
        </p:spPr>
      </p:pic>
      <p:pic>
        <p:nvPicPr>
          <p:cNvPr id="788" name="Google Shape;788;p56"/>
          <p:cNvPicPr preferRelativeResize="0"/>
          <p:nvPr/>
        </p:nvPicPr>
        <p:blipFill>
          <a:blip r:embed="rId5">
            <a:alphaModFix/>
          </a:blip>
          <a:stretch>
            <a:fillRect/>
          </a:stretch>
        </p:blipFill>
        <p:spPr>
          <a:xfrm>
            <a:off x="2711974" y="3007925"/>
            <a:ext cx="159408" cy="915800"/>
          </a:xfrm>
          <a:prstGeom prst="rect">
            <a:avLst/>
          </a:prstGeom>
          <a:noFill/>
          <a:ln>
            <a:noFill/>
          </a:ln>
        </p:spPr>
      </p:pic>
      <p:pic>
        <p:nvPicPr>
          <p:cNvPr id="789" name="Google Shape;789;p56"/>
          <p:cNvPicPr preferRelativeResize="0"/>
          <p:nvPr/>
        </p:nvPicPr>
        <p:blipFill>
          <a:blip r:embed="rId5">
            <a:alphaModFix/>
          </a:blip>
          <a:stretch>
            <a:fillRect/>
          </a:stretch>
        </p:blipFill>
        <p:spPr>
          <a:xfrm>
            <a:off x="2711974" y="3911825"/>
            <a:ext cx="159408" cy="915800"/>
          </a:xfrm>
          <a:prstGeom prst="rect">
            <a:avLst/>
          </a:prstGeom>
          <a:noFill/>
          <a:ln>
            <a:noFill/>
          </a:ln>
        </p:spPr>
      </p:pic>
      <p:sp>
        <p:nvSpPr>
          <p:cNvPr id="790" name="Google Shape;790;p56"/>
          <p:cNvSpPr/>
          <p:nvPr/>
        </p:nvSpPr>
        <p:spPr>
          <a:xfrm>
            <a:off x="3481625" y="2183200"/>
            <a:ext cx="360900" cy="2606400"/>
          </a:xfrm>
          <a:prstGeom prst="rightBrace">
            <a:avLst>
              <a:gd fmla="val 50000" name="adj1"/>
              <a:gd fmla="val 5000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1" name="Google Shape;791;p56"/>
          <p:cNvSpPr/>
          <p:nvPr/>
        </p:nvSpPr>
        <p:spPr>
          <a:xfrm>
            <a:off x="3877925" y="3333700"/>
            <a:ext cx="314400" cy="3054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2" name="Google Shape;792;p56"/>
          <p:cNvSpPr txBox="1"/>
          <p:nvPr/>
        </p:nvSpPr>
        <p:spPr>
          <a:xfrm>
            <a:off x="2640575" y="1786725"/>
            <a:ext cx="11697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rPr>
              <a:t>Weighted Sum</a:t>
            </a:r>
            <a:endParaRPr b="1" sz="1100">
              <a:solidFill>
                <a:schemeClr val="dk1"/>
              </a:solidFill>
            </a:endParaRPr>
          </a:p>
        </p:txBody>
      </p:sp>
      <p:sp>
        <p:nvSpPr>
          <p:cNvPr id="793" name="Google Shape;793;p56"/>
          <p:cNvSpPr/>
          <p:nvPr/>
        </p:nvSpPr>
        <p:spPr>
          <a:xfrm>
            <a:off x="2945075" y="243437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4" name="Google Shape;794;p56"/>
          <p:cNvSpPr/>
          <p:nvPr/>
        </p:nvSpPr>
        <p:spPr>
          <a:xfrm>
            <a:off x="2955800" y="3370750"/>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5" name="Google Shape;795;p56"/>
          <p:cNvSpPr/>
          <p:nvPr/>
        </p:nvSpPr>
        <p:spPr>
          <a:xfrm>
            <a:off x="2953750" y="4257675"/>
            <a:ext cx="210600" cy="231300"/>
          </a:xfrm>
          <a:prstGeom prst="mathMultiply">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p56"/>
          <p:cNvSpPr txBox="1"/>
          <p:nvPr/>
        </p:nvSpPr>
        <p:spPr>
          <a:xfrm>
            <a:off x="3132100" y="235365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5DFD46"/>
                </a:solidFill>
              </a:rPr>
              <a:t>1.2</a:t>
            </a:r>
            <a:endParaRPr b="1">
              <a:solidFill>
                <a:srgbClr val="5DFD46"/>
              </a:solidFill>
            </a:endParaRPr>
          </a:p>
        </p:txBody>
      </p:sp>
      <p:pic>
        <p:nvPicPr>
          <p:cNvPr id="797" name="Google Shape;797;p56"/>
          <p:cNvPicPr preferRelativeResize="0"/>
          <p:nvPr/>
        </p:nvPicPr>
        <p:blipFill>
          <a:blip r:embed="rId5">
            <a:alphaModFix/>
          </a:blip>
          <a:stretch>
            <a:fillRect/>
          </a:stretch>
        </p:blipFill>
        <p:spPr>
          <a:xfrm>
            <a:off x="4248427" y="2429085"/>
            <a:ext cx="360900" cy="2073477"/>
          </a:xfrm>
          <a:prstGeom prst="rect">
            <a:avLst/>
          </a:prstGeom>
          <a:noFill/>
          <a:ln>
            <a:noFill/>
          </a:ln>
        </p:spPr>
      </p:pic>
      <p:sp>
        <p:nvSpPr>
          <p:cNvPr id="798" name="Google Shape;798;p56"/>
          <p:cNvSpPr txBox="1"/>
          <p:nvPr/>
        </p:nvSpPr>
        <p:spPr>
          <a:xfrm>
            <a:off x="3132100" y="4183575"/>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0.8</a:t>
            </a:r>
            <a:endParaRPr b="1">
              <a:solidFill>
                <a:srgbClr val="FF0000"/>
              </a:solidFill>
            </a:endParaRPr>
          </a:p>
        </p:txBody>
      </p:sp>
      <p:sp>
        <p:nvSpPr>
          <p:cNvPr id="799" name="Google Shape;799;p56"/>
          <p:cNvSpPr txBox="1"/>
          <p:nvPr/>
        </p:nvSpPr>
        <p:spPr>
          <a:xfrm>
            <a:off x="3132100" y="3288650"/>
            <a:ext cx="4851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FF0000"/>
                </a:solidFill>
              </a:rPr>
              <a:t>0</a:t>
            </a:r>
            <a:endParaRPr b="1">
              <a:solidFill>
                <a:srgbClr val="FF0000"/>
              </a:solidFill>
            </a:endParaRPr>
          </a:p>
        </p:txBody>
      </p:sp>
      <p:sp>
        <p:nvSpPr>
          <p:cNvPr id="800" name="Google Shape;800;p56"/>
          <p:cNvSpPr txBox="1"/>
          <p:nvPr/>
        </p:nvSpPr>
        <p:spPr>
          <a:xfrm>
            <a:off x="502200" y="2980825"/>
            <a:ext cx="954000" cy="11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000"/>
              <a:t>❌</a:t>
            </a:r>
            <a:endParaRPr sz="6000">
              <a:solidFill>
                <a:schemeClr val="dk1"/>
              </a:solidFill>
            </a:endParaRPr>
          </a:p>
        </p:txBody>
      </p:sp>
      <p:cxnSp>
        <p:nvCxnSpPr>
          <p:cNvPr id="801" name="Google Shape;801;p56"/>
          <p:cNvCxnSpPr/>
          <p:nvPr/>
        </p:nvCxnSpPr>
        <p:spPr>
          <a:xfrm flipH="1" rot="10800000">
            <a:off x="4705949" y="2769575"/>
            <a:ext cx="1131300" cy="5400"/>
          </a:xfrm>
          <a:prstGeom prst="straightConnector1">
            <a:avLst/>
          </a:prstGeom>
          <a:noFill/>
          <a:ln cap="flat" cmpd="sng" w="38100">
            <a:solidFill>
              <a:schemeClr val="dk1"/>
            </a:solidFill>
            <a:prstDash val="solid"/>
            <a:round/>
            <a:headEnd len="med" w="med" type="none"/>
            <a:tailEnd len="med" w="med" type="triangle"/>
          </a:ln>
        </p:spPr>
      </p:cxnSp>
      <p:sp>
        <p:nvSpPr>
          <p:cNvPr id="802" name="Google Shape;802;p56"/>
          <p:cNvSpPr txBox="1"/>
          <p:nvPr/>
        </p:nvSpPr>
        <p:spPr>
          <a:xfrm>
            <a:off x="4822750" y="2412275"/>
            <a:ext cx="711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dk1"/>
                </a:solidFill>
              </a:rPr>
              <a:t>SoftMax</a:t>
            </a:r>
            <a:endParaRPr b="1" sz="1000">
              <a:solidFill>
                <a:schemeClr val="dk1"/>
              </a:solidFill>
            </a:endParaRPr>
          </a:p>
        </p:txBody>
      </p:sp>
      <p:sp>
        <p:nvSpPr>
          <p:cNvPr id="803" name="Google Shape;803;p56"/>
          <p:cNvSpPr/>
          <p:nvPr/>
        </p:nvSpPr>
        <p:spPr>
          <a:xfrm>
            <a:off x="5879800" y="2346575"/>
            <a:ext cx="1591200" cy="641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t>Predicted Age</a:t>
            </a:r>
            <a:endParaRPr b="1"/>
          </a:p>
        </p:txBody>
      </p:sp>
      <p:sp>
        <p:nvSpPr>
          <p:cNvPr id="804" name="Google Shape;804;p56"/>
          <p:cNvSpPr/>
          <p:nvPr/>
        </p:nvSpPr>
        <p:spPr>
          <a:xfrm>
            <a:off x="5879800" y="4706325"/>
            <a:ext cx="2814000" cy="382500"/>
          </a:xfrm>
          <a:prstGeom prst="roundRect">
            <a:avLst>
              <a:gd fmla="val 16667" name="adj"/>
            </a:avLst>
          </a:prstGeom>
          <a:solidFill>
            <a:srgbClr val="D9D2E9">
              <a:alpha val="60780"/>
            </a:srgbClr>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t>TESTING ACCURACY: </a:t>
            </a:r>
            <a:r>
              <a:rPr b="1" lang="es" sz="1800"/>
              <a:t>0.54</a:t>
            </a:r>
            <a:endParaRPr b="1" sz="1800"/>
          </a:p>
        </p:txBody>
      </p:sp>
      <p:sp>
        <p:nvSpPr>
          <p:cNvPr id="805" name="Google Shape;805;p56"/>
          <p:cNvSpPr/>
          <p:nvPr/>
        </p:nvSpPr>
        <p:spPr>
          <a:xfrm>
            <a:off x="5489050" y="3072525"/>
            <a:ext cx="3595500" cy="1590000"/>
          </a:xfrm>
          <a:prstGeom prst="snip1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56"/>
          <p:cNvSpPr txBox="1"/>
          <p:nvPr/>
        </p:nvSpPr>
        <p:spPr>
          <a:xfrm>
            <a:off x="5534350" y="3177850"/>
            <a:ext cx="33672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Again, the combination of only two data types gives us lower results than the full combination. In this case the results are a bit lower than only image + audio, so the importance of the audio data is higher than the text, confirming what we expected.</a:t>
            </a:r>
            <a:endParaRPr sz="13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7"/>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SUMMARY SLIDE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8"/>
          <p:cNvSpPr/>
          <p:nvPr/>
        </p:nvSpPr>
        <p:spPr>
          <a:xfrm>
            <a:off x="85763" y="3430375"/>
            <a:ext cx="2301900" cy="1498200"/>
          </a:xfrm>
          <a:prstGeom prst="roundRect">
            <a:avLst>
              <a:gd fmla="val 16667" name="adj"/>
            </a:avLst>
          </a:prstGeom>
          <a:noFill/>
          <a:ln cap="flat" cmpd="sng" w="19050">
            <a:solidFill>
              <a:srgbClr val="F67EFF"/>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p58"/>
          <p:cNvSpPr/>
          <p:nvPr/>
        </p:nvSpPr>
        <p:spPr>
          <a:xfrm>
            <a:off x="6074475" y="666850"/>
            <a:ext cx="2969700" cy="2459400"/>
          </a:xfrm>
          <a:prstGeom prst="snip1Rect">
            <a:avLst>
              <a:gd fmla="val 16667" name="adj"/>
            </a:avLst>
          </a:prstGeom>
          <a:solidFill>
            <a:srgbClr val="C9DAF8">
              <a:alpha val="56960"/>
            </a:srgbClr>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8" name="Google Shape;818;p5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SUMMARY SLIDE G7</a:t>
            </a:r>
            <a:endParaRPr/>
          </a:p>
        </p:txBody>
      </p:sp>
      <p:sp>
        <p:nvSpPr>
          <p:cNvPr id="819" name="Google Shape;819;p58"/>
          <p:cNvSpPr/>
          <p:nvPr/>
        </p:nvSpPr>
        <p:spPr>
          <a:xfrm>
            <a:off x="4568280" y="1575738"/>
            <a:ext cx="259800" cy="1024500"/>
          </a:xfrm>
          <a:prstGeom prst="roundRect">
            <a:avLst>
              <a:gd fmla="val 16667" name="adj"/>
            </a:avLst>
          </a:prstGeom>
          <a:solidFill>
            <a:srgbClr val="FFE6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0" name="Google Shape;820;p58"/>
          <p:cNvPicPr preferRelativeResize="0"/>
          <p:nvPr/>
        </p:nvPicPr>
        <p:blipFill>
          <a:blip r:embed="rId3">
            <a:alphaModFix/>
          </a:blip>
          <a:stretch>
            <a:fillRect/>
          </a:stretch>
        </p:blipFill>
        <p:spPr>
          <a:xfrm>
            <a:off x="2772203" y="2413212"/>
            <a:ext cx="1566789" cy="866113"/>
          </a:xfrm>
          <a:prstGeom prst="rect">
            <a:avLst/>
          </a:prstGeom>
          <a:noFill/>
          <a:ln>
            <a:noFill/>
          </a:ln>
        </p:spPr>
      </p:pic>
      <p:sp>
        <p:nvSpPr>
          <p:cNvPr id="821" name="Google Shape;821;p58"/>
          <p:cNvSpPr/>
          <p:nvPr/>
        </p:nvSpPr>
        <p:spPr>
          <a:xfrm>
            <a:off x="330200" y="1118998"/>
            <a:ext cx="1028700" cy="20562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2" name="Google Shape;822;p58"/>
          <p:cNvSpPr/>
          <p:nvPr/>
        </p:nvSpPr>
        <p:spPr>
          <a:xfrm rot="3148354">
            <a:off x="1620439" y="1984366"/>
            <a:ext cx="789472" cy="221071"/>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3" name="Google Shape;823;p58"/>
          <p:cNvSpPr/>
          <p:nvPr/>
        </p:nvSpPr>
        <p:spPr>
          <a:xfrm rot="3147585">
            <a:off x="1682824" y="1356764"/>
            <a:ext cx="887221" cy="221071"/>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4" name="Google Shape;824;p58"/>
          <p:cNvSpPr txBox="1"/>
          <p:nvPr/>
        </p:nvSpPr>
        <p:spPr>
          <a:xfrm rot="3157465">
            <a:off x="1734675" y="1334040"/>
            <a:ext cx="863374" cy="2297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Tasks b) &amp; c)</a:t>
            </a:r>
            <a:endParaRPr sz="900">
              <a:solidFill>
                <a:schemeClr val="dk1"/>
              </a:solidFill>
            </a:endParaRPr>
          </a:p>
        </p:txBody>
      </p:sp>
      <p:sp>
        <p:nvSpPr>
          <p:cNvPr id="825" name="Google Shape;825;p58"/>
          <p:cNvSpPr txBox="1"/>
          <p:nvPr/>
        </p:nvSpPr>
        <p:spPr>
          <a:xfrm rot="3149102">
            <a:off x="1744915" y="1965093"/>
            <a:ext cx="586237" cy="2296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Task e)</a:t>
            </a:r>
            <a:endParaRPr sz="900">
              <a:solidFill>
                <a:schemeClr val="dk1"/>
              </a:solidFill>
            </a:endParaRPr>
          </a:p>
        </p:txBody>
      </p:sp>
      <p:pic>
        <p:nvPicPr>
          <p:cNvPr id="826" name="Google Shape;826;p58"/>
          <p:cNvPicPr preferRelativeResize="0"/>
          <p:nvPr/>
        </p:nvPicPr>
        <p:blipFill>
          <a:blip r:embed="rId4">
            <a:alphaModFix/>
          </a:blip>
          <a:stretch>
            <a:fillRect/>
          </a:stretch>
        </p:blipFill>
        <p:spPr>
          <a:xfrm>
            <a:off x="592677" y="1270329"/>
            <a:ext cx="503974" cy="506379"/>
          </a:xfrm>
          <a:prstGeom prst="rect">
            <a:avLst/>
          </a:prstGeom>
          <a:noFill/>
          <a:ln>
            <a:noFill/>
          </a:ln>
        </p:spPr>
      </p:pic>
      <p:pic>
        <p:nvPicPr>
          <p:cNvPr id="827" name="Google Shape;827;p58"/>
          <p:cNvPicPr preferRelativeResize="0"/>
          <p:nvPr/>
        </p:nvPicPr>
        <p:blipFill rotWithShape="1">
          <a:blip r:embed="rId5">
            <a:alphaModFix/>
          </a:blip>
          <a:srcRect b="0" l="2388" r="7497" t="0"/>
          <a:stretch/>
        </p:blipFill>
        <p:spPr>
          <a:xfrm>
            <a:off x="541890" y="1841534"/>
            <a:ext cx="605530" cy="506378"/>
          </a:xfrm>
          <a:prstGeom prst="rect">
            <a:avLst/>
          </a:prstGeom>
          <a:noFill/>
          <a:ln>
            <a:noFill/>
          </a:ln>
        </p:spPr>
      </p:pic>
      <p:sp>
        <p:nvSpPr>
          <p:cNvPr id="828" name="Google Shape;828;p58"/>
          <p:cNvSpPr txBox="1"/>
          <p:nvPr/>
        </p:nvSpPr>
        <p:spPr>
          <a:xfrm>
            <a:off x="363575" y="2364652"/>
            <a:ext cx="935700" cy="761700"/>
          </a:xfrm>
          <a:prstGeom prst="rect">
            <a:avLst/>
          </a:prstGeom>
          <a:solidFill>
            <a:srgbClr val="D9D9D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500">
                <a:solidFill>
                  <a:schemeClr val="dk1"/>
                </a:solidFill>
              </a:rPr>
              <a:t>"Now or if I didn't get to answer it, I just didn't want the video to be too long. I'm already conscious that it's gone on for way too long. I will do another one of these in the future, so don't feel like you've missed out</a:t>
            </a:r>
            <a:r>
              <a:rPr lang="es" sz="400">
                <a:solidFill>
                  <a:schemeClr val="dk1"/>
                </a:solidFill>
              </a:rPr>
              <a:t>.</a:t>
            </a:r>
            <a:r>
              <a:rPr lang="es" sz="600">
                <a:solidFill>
                  <a:schemeClr val="dk1"/>
                </a:solidFill>
              </a:rPr>
              <a:t> </a:t>
            </a:r>
            <a:endParaRPr sz="600">
              <a:solidFill>
                <a:schemeClr val="dk1"/>
              </a:solidFill>
            </a:endParaRPr>
          </a:p>
        </p:txBody>
      </p:sp>
      <p:sp>
        <p:nvSpPr>
          <p:cNvPr id="829" name="Google Shape;829;p58"/>
          <p:cNvSpPr/>
          <p:nvPr/>
        </p:nvSpPr>
        <p:spPr>
          <a:xfrm rot="3146758">
            <a:off x="1543930" y="2674166"/>
            <a:ext cx="864302" cy="221071"/>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 name="Google Shape;830;p58"/>
          <p:cNvSpPr txBox="1"/>
          <p:nvPr/>
        </p:nvSpPr>
        <p:spPr>
          <a:xfrm rot="3149102">
            <a:off x="1742614" y="2649061"/>
            <a:ext cx="586237" cy="19286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Task f)</a:t>
            </a:r>
            <a:endParaRPr sz="1000">
              <a:solidFill>
                <a:schemeClr val="dk1"/>
              </a:solidFill>
            </a:endParaRPr>
          </a:p>
        </p:txBody>
      </p:sp>
      <p:sp>
        <p:nvSpPr>
          <p:cNvPr id="831" name="Google Shape;831;p58"/>
          <p:cNvSpPr txBox="1"/>
          <p:nvPr/>
        </p:nvSpPr>
        <p:spPr>
          <a:xfrm>
            <a:off x="546760" y="856225"/>
            <a:ext cx="1098900" cy="1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Input Data</a:t>
            </a:r>
            <a:endParaRPr b="1" sz="1200">
              <a:solidFill>
                <a:schemeClr val="dk1"/>
              </a:solidFill>
            </a:endParaRPr>
          </a:p>
        </p:txBody>
      </p:sp>
      <p:sp>
        <p:nvSpPr>
          <p:cNvPr id="832" name="Google Shape;832;p58"/>
          <p:cNvSpPr txBox="1"/>
          <p:nvPr/>
        </p:nvSpPr>
        <p:spPr>
          <a:xfrm>
            <a:off x="598126" y="2242150"/>
            <a:ext cx="538500" cy="1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600">
                <a:solidFill>
                  <a:schemeClr val="dk1"/>
                </a:solidFill>
              </a:rPr>
              <a:t>Caption</a:t>
            </a:r>
            <a:endParaRPr b="1" sz="600">
              <a:solidFill>
                <a:schemeClr val="dk1"/>
              </a:solidFill>
            </a:endParaRPr>
          </a:p>
        </p:txBody>
      </p:sp>
      <p:sp>
        <p:nvSpPr>
          <p:cNvPr id="833" name="Google Shape;833;p58"/>
          <p:cNvSpPr txBox="1"/>
          <p:nvPr/>
        </p:nvSpPr>
        <p:spPr>
          <a:xfrm>
            <a:off x="672903" y="1724900"/>
            <a:ext cx="439500" cy="1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500">
                <a:solidFill>
                  <a:schemeClr val="dk1"/>
                </a:solidFill>
              </a:rPr>
              <a:t>Audio</a:t>
            </a:r>
            <a:endParaRPr b="1" sz="500">
              <a:solidFill>
                <a:schemeClr val="dk1"/>
              </a:solidFill>
            </a:endParaRPr>
          </a:p>
        </p:txBody>
      </p:sp>
      <p:sp>
        <p:nvSpPr>
          <p:cNvPr id="834" name="Google Shape;834;p58"/>
          <p:cNvSpPr txBox="1"/>
          <p:nvPr/>
        </p:nvSpPr>
        <p:spPr>
          <a:xfrm>
            <a:off x="656699" y="1085153"/>
            <a:ext cx="375900" cy="1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500">
                <a:solidFill>
                  <a:schemeClr val="dk1"/>
                </a:solidFill>
              </a:rPr>
              <a:t>Image</a:t>
            </a:r>
            <a:endParaRPr b="1" sz="500">
              <a:solidFill>
                <a:schemeClr val="dk1"/>
              </a:solidFill>
            </a:endParaRPr>
          </a:p>
        </p:txBody>
      </p:sp>
      <p:cxnSp>
        <p:nvCxnSpPr>
          <p:cNvPr id="835" name="Google Shape;835;p58"/>
          <p:cNvCxnSpPr/>
          <p:nvPr/>
        </p:nvCxnSpPr>
        <p:spPr>
          <a:xfrm>
            <a:off x="1235674" y="1502699"/>
            <a:ext cx="682200" cy="0"/>
          </a:xfrm>
          <a:prstGeom prst="straightConnector1">
            <a:avLst/>
          </a:prstGeom>
          <a:noFill/>
          <a:ln cap="flat" cmpd="sng" w="19050">
            <a:solidFill>
              <a:schemeClr val="dk1"/>
            </a:solidFill>
            <a:prstDash val="solid"/>
            <a:round/>
            <a:headEnd len="med" w="med" type="none"/>
            <a:tailEnd len="med" w="med" type="triangle"/>
          </a:ln>
        </p:spPr>
      </p:cxnSp>
      <p:pic>
        <p:nvPicPr>
          <p:cNvPr id="836" name="Google Shape;836;p58"/>
          <p:cNvPicPr preferRelativeResize="0"/>
          <p:nvPr/>
        </p:nvPicPr>
        <p:blipFill>
          <a:blip r:embed="rId6">
            <a:alphaModFix/>
          </a:blip>
          <a:stretch>
            <a:fillRect/>
          </a:stretch>
        </p:blipFill>
        <p:spPr>
          <a:xfrm>
            <a:off x="3239996" y="1118998"/>
            <a:ext cx="114318" cy="659856"/>
          </a:xfrm>
          <a:prstGeom prst="rect">
            <a:avLst/>
          </a:prstGeom>
          <a:noFill/>
          <a:ln>
            <a:noFill/>
          </a:ln>
        </p:spPr>
      </p:pic>
      <p:cxnSp>
        <p:nvCxnSpPr>
          <p:cNvPr id="837" name="Google Shape;837;p58"/>
          <p:cNvCxnSpPr/>
          <p:nvPr/>
        </p:nvCxnSpPr>
        <p:spPr>
          <a:xfrm flipH="1" rot="10800000">
            <a:off x="1235674" y="2078517"/>
            <a:ext cx="547200" cy="3000"/>
          </a:xfrm>
          <a:prstGeom prst="straightConnector1">
            <a:avLst/>
          </a:prstGeom>
          <a:noFill/>
          <a:ln cap="flat" cmpd="sng" w="19050">
            <a:solidFill>
              <a:schemeClr val="dk1"/>
            </a:solidFill>
            <a:prstDash val="solid"/>
            <a:round/>
            <a:headEnd len="med" w="med" type="none"/>
            <a:tailEnd len="med" w="med" type="triangle"/>
          </a:ln>
        </p:spPr>
      </p:cxnSp>
      <p:cxnSp>
        <p:nvCxnSpPr>
          <p:cNvPr id="838" name="Google Shape;838;p58"/>
          <p:cNvCxnSpPr/>
          <p:nvPr/>
        </p:nvCxnSpPr>
        <p:spPr>
          <a:xfrm>
            <a:off x="2431381" y="1502699"/>
            <a:ext cx="682200" cy="0"/>
          </a:xfrm>
          <a:prstGeom prst="straightConnector1">
            <a:avLst/>
          </a:prstGeom>
          <a:noFill/>
          <a:ln cap="flat" cmpd="sng" w="19050">
            <a:solidFill>
              <a:schemeClr val="dk1"/>
            </a:solidFill>
            <a:prstDash val="solid"/>
            <a:round/>
            <a:headEnd len="med" w="med" type="none"/>
            <a:tailEnd len="med" w="med" type="triangle"/>
          </a:ln>
        </p:spPr>
      </p:cxnSp>
      <p:cxnSp>
        <p:nvCxnSpPr>
          <p:cNvPr id="839" name="Google Shape;839;p58"/>
          <p:cNvCxnSpPr/>
          <p:nvPr/>
        </p:nvCxnSpPr>
        <p:spPr>
          <a:xfrm flipH="1" rot="10800000">
            <a:off x="1315464" y="2859663"/>
            <a:ext cx="427500" cy="1800"/>
          </a:xfrm>
          <a:prstGeom prst="straightConnector1">
            <a:avLst/>
          </a:prstGeom>
          <a:noFill/>
          <a:ln cap="flat" cmpd="sng" w="19050">
            <a:solidFill>
              <a:schemeClr val="dk1"/>
            </a:solidFill>
            <a:prstDash val="solid"/>
            <a:round/>
            <a:headEnd len="med" w="med" type="none"/>
            <a:tailEnd len="med" w="med" type="triangle"/>
          </a:ln>
        </p:spPr>
      </p:cxnSp>
      <p:sp>
        <p:nvSpPr>
          <p:cNvPr id="840" name="Google Shape;840;p58"/>
          <p:cNvSpPr/>
          <p:nvPr/>
        </p:nvSpPr>
        <p:spPr>
          <a:xfrm>
            <a:off x="2893718" y="1825289"/>
            <a:ext cx="80100" cy="789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1" name="Google Shape;841;p58"/>
          <p:cNvSpPr/>
          <p:nvPr/>
        </p:nvSpPr>
        <p:spPr>
          <a:xfrm>
            <a:off x="2893718" y="1913071"/>
            <a:ext cx="80100" cy="78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2" name="Google Shape;842;p58"/>
          <p:cNvSpPr/>
          <p:nvPr/>
        </p:nvSpPr>
        <p:spPr>
          <a:xfrm>
            <a:off x="2893718" y="2000853"/>
            <a:ext cx="80100" cy="789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3" name="Google Shape;843;p58"/>
          <p:cNvSpPr/>
          <p:nvPr/>
        </p:nvSpPr>
        <p:spPr>
          <a:xfrm>
            <a:off x="2893718" y="2088635"/>
            <a:ext cx="80100" cy="78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4" name="Google Shape;844;p58"/>
          <p:cNvSpPr/>
          <p:nvPr/>
        </p:nvSpPr>
        <p:spPr>
          <a:xfrm>
            <a:off x="3203593" y="1839882"/>
            <a:ext cx="216900" cy="576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5" name="Google Shape;845;p58"/>
          <p:cNvSpPr/>
          <p:nvPr/>
        </p:nvSpPr>
        <p:spPr>
          <a:xfrm>
            <a:off x="2893718" y="2176417"/>
            <a:ext cx="80100" cy="789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6" name="Google Shape;846;p58"/>
          <p:cNvSpPr/>
          <p:nvPr/>
        </p:nvSpPr>
        <p:spPr>
          <a:xfrm>
            <a:off x="2893718" y="2264199"/>
            <a:ext cx="80100" cy="789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7" name="Google Shape;847;p58"/>
          <p:cNvSpPr/>
          <p:nvPr/>
        </p:nvSpPr>
        <p:spPr>
          <a:xfrm>
            <a:off x="3457202" y="2106609"/>
            <a:ext cx="80100" cy="429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8" name="Google Shape;848;p58"/>
          <p:cNvSpPr/>
          <p:nvPr/>
        </p:nvSpPr>
        <p:spPr>
          <a:xfrm>
            <a:off x="2893718" y="2351980"/>
            <a:ext cx="80100" cy="78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49" name="Google Shape;849;p58"/>
          <p:cNvCxnSpPr>
            <a:stCxn id="840" idx="3"/>
            <a:endCxn id="844" idx="1"/>
          </p:cNvCxnSpPr>
          <p:nvPr/>
        </p:nvCxnSpPr>
        <p:spPr>
          <a:xfrm>
            <a:off x="2973818" y="1864739"/>
            <a:ext cx="229800" cy="263400"/>
          </a:xfrm>
          <a:prstGeom prst="straightConnector1">
            <a:avLst/>
          </a:prstGeom>
          <a:noFill/>
          <a:ln cap="flat" cmpd="sng" w="9525">
            <a:solidFill>
              <a:srgbClr val="5DFD46"/>
            </a:solidFill>
            <a:prstDash val="solid"/>
            <a:round/>
            <a:headEnd len="med" w="med" type="none"/>
            <a:tailEnd len="med" w="med" type="stealth"/>
          </a:ln>
        </p:spPr>
      </p:cxnSp>
      <p:cxnSp>
        <p:nvCxnSpPr>
          <p:cNvPr id="850" name="Google Shape;850;p58"/>
          <p:cNvCxnSpPr>
            <a:stCxn id="841" idx="3"/>
            <a:endCxn id="844" idx="1"/>
          </p:cNvCxnSpPr>
          <p:nvPr/>
        </p:nvCxnSpPr>
        <p:spPr>
          <a:xfrm>
            <a:off x="2973818" y="1952521"/>
            <a:ext cx="229800" cy="175800"/>
          </a:xfrm>
          <a:prstGeom prst="straightConnector1">
            <a:avLst/>
          </a:prstGeom>
          <a:noFill/>
          <a:ln cap="flat" cmpd="sng" w="9525">
            <a:solidFill>
              <a:srgbClr val="00FFFF"/>
            </a:solidFill>
            <a:prstDash val="solid"/>
            <a:round/>
            <a:headEnd len="med" w="med" type="none"/>
            <a:tailEnd len="med" w="med" type="stealth"/>
          </a:ln>
        </p:spPr>
      </p:cxnSp>
      <p:cxnSp>
        <p:nvCxnSpPr>
          <p:cNvPr id="851" name="Google Shape;851;p58"/>
          <p:cNvCxnSpPr>
            <a:stCxn id="842" idx="3"/>
            <a:endCxn id="844" idx="1"/>
          </p:cNvCxnSpPr>
          <p:nvPr/>
        </p:nvCxnSpPr>
        <p:spPr>
          <a:xfrm>
            <a:off x="2973818" y="2040303"/>
            <a:ext cx="229800" cy="87900"/>
          </a:xfrm>
          <a:prstGeom prst="straightConnector1">
            <a:avLst/>
          </a:prstGeom>
          <a:noFill/>
          <a:ln cap="flat" cmpd="sng" w="9525">
            <a:solidFill>
              <a:srgbClr val="FF00FF"/>
            </a:solidFill>
            <a:prstDash val="solid"/>
            <a:round/>
            <a:headEnd len="med" w="med" type="none"/>
            <a:tailEnd len="med" w="med" type="stealth"/>
          </a:ln>
        </p:spPr>
      </p:cxnSp>
      <p:cxnSp>
        <p:nvCxnSpPr>
          <p:cNvPr id="852" name="Google Shape;852;p58"/>
          <p:cNvCxnSpPr>
            <a:stCxn id="843" idx="3"/>
            <a:endCxn id="844" idx="1"/>
          </p:cNvCxnSpPr>
          <p:nvPr/>
        </p:nvCxnSpPr>
        <p:spPr>
          <a:xfrm>
            <a:off x="2973818" y="2128085"/>
            <a:ext cx="229800" cy="0"/>
          </a:xfrm>
          <a:prstGeom prst="straightConnector1">
            <a:avLst/>
          </a:prstGeom>
          <a:noFill/>
          <a:ln cap="flat" cmpd="sng" w="9525">
            <a:solidFill>
              <a:srgbClr val="FFFF00"/>
            </a:solidFill>
            <a:prstDash val="solid"/>
            <a:round/>
            <a:headEnd len="med" w="med" type="none"/>
            <a:tailEnd len="med" w="med" type="stealth"/>
          </a:ln>
        </p:spPr>
      </p:cxnSp>
      <p:cxnSp>
        <p:nvCxnSpPr>
          <p:cNvPr id="853" name="Google Shape;853;p58"/>
          <p:cNvCxnSpPr>
            <a:stCxn id="845" idx="3"/>
            <a:endCxn id="844" idx="1"/>
          </p:cNvCxnSpPr>
          <p:nvPr/>
        </p:nvCxnSpPr>
        <p:spPr>
          <a:xfrm flipH="1" rot="10800000">
            <a:off x="2973818" y="2128267"/>
            <a:ext cx="229800" cy="87600"/>
          </a:xfrm>
          <a:prstGeom prst="straightConnector1">
            <a:avLst/>
          </a:prstGeom>
          <a:noFill/>
          <a:ln cap="flat" cmpd="sng" w="9525">
            <a:solidFill>
              <a:srgbClr val="980000"/>
            </a:solidFill>
            <a:prstDash val="solid"/>
            <a:round/>
            <a:headEnd len="med" w="med" type="none"/>
            <a:tailEnd len="med" w="med" type="stealth"/>
          </a:ln>
        </p:spPr>
      </p:cxnSp>
      <p:cxnSp>
        <p:nvCxnSpPr>
          <p:cNvPr id="854" name="Google Shape;854;p58"/>
          <p:cNvCxnSpPr>
            <a:stCxn id="846" idx="3"/>
            <a:endCxn id="844" idx="1"/>
          </p:cNvCxnSpPr>
          <p:nvPr/>
        </p:nvCxnSpPr>
        <p:spPr>
          <a:xfrm flipH="1" rot="10800000">
            <a:off x="2973818" y="2128149"/>
            <a:ext cx="229800" cy="175500"/>
          </a:xfrm>
          <a:prstGeom prst="straightConnector1">
            <a:avLst/>
          </a:prstGeom>
          <a:noFill/>
          <a:ln cap="flat" cmpd="sng" w="9525">
            <a:solidFill>
              <a:srgbClr val="0000FF"/>
            </a:solidFill>
            <a:prstDash val="solid"/>
            <a:round/>
            <a:headEnd len="med" w="med" type="none"/>
            <a:tailEnd len="med" w="med" type="stealth"/>
          </a:ln>
        </p:spPr>
      </p:cxnSp>
      <p:cxnSp>
        <p:nvCxnSpPr>
          <p:cNvPr id="855" name="Google Shape;855;p58"/>
          <p:cNvCxnSpPr>
            <a:stCxn id="848" idx="3"/>
            <a:endCxn id="844" idx="1"/>
          </p:cNvCxnSpPr>
          <p:nvPr/>
        </p:nvCxnSpPr>
        <p:spPr>
          <a:xfrm flipH="1" rot="10800000">
            <a:off x="2973818" y="2128330"/>
            <a:ext cx="229800" cy="263100"/>
          </a:xfrm>
          <a:prstGeom prst="straightConnector1">
            <a:avLst/>
          </a:prstGeom>
          <a:noFill/>
          <a:ln cap="flat" cmpd="sng" w="9525">
            <a:solidFill>
              <a:srgbClr val="FF9900"/>
            </a:solidFill>
            <a:prstDash val="solid"/>
            <a:round/>
            <a:headEnd len="med" w="med" type="none"/>
            <a:tailEnd len="med" w="med" type="stealth"/>
          </a:ln>
        </p:spPr>
      </p:cxnSp>
      <p:cxnSp>
        <p:nvCxnSpPr>
          <p:cNvPr id="856" name="Google Shape;856;p58"/>
          <p:cNvCxnSpPr/>
          <p:nvPr/>
        </p:nvCxnSpPr>
        <p:spPr>
          <a:xfrm flipH="1" rot="10800000">
            <a:off x="2169713" y="2064648"/>
            <a:ext cx="547200" cy="3000"/>
          </a:xfrm>
          <a:prstGeom prst="straightConnector1">
            <a:avLst/>
          </a:prstGeom>
          <a:noFill/>
          <a:ln cap="flat" cmpd="sng" w="19050">
            <a:solidFill>
              <a:schemeClr val="dk1"/>
            </a:solidFill>
            <a:prstDash val="solid"/>
            <a:round/>
            <a:headEnd len="med" w="med" type="none"/>
            <a:tailEnd len="med" w="med" type="triangle"/>
          </a:ln>
        </p:spPr>
      </p:cxnSp>
      <p:sp>
        <p:nvSpPr>
          <p:cNvPr id="857" name="Google Shape;857;p58"/>
          <p:cNvSpPr txBox="1"/>
          <p:nvPr/>
        </p:nvSpPr>
        <p:spPr>
          <a:xfrm rot="-5400000">
            <a:off x="2529346" y="1998507"/>
            <a:ext cx="5502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00">
                <a:solidFill>
                  <a:schemeClr val="dk1"/>
                </a:solidFill>
              </a:rPr>
              <a:t>Audio features</a:t>
            </a:r>
            <a:endParaRPr sz="400">
              <a:solidFill>
                <a:schemeClr val="dk1"/>
              </a:solidFill>
            </a:endParaRPr>
          </a:p>
        </p:txBody>
      </p:sp>
      <p:sp>
        <p:nvSpPr>
          <p:cNvPr id="858" name="Google Shape;858;p58"/>
          <p:cNvSpPr txBox="1"/>
          <p:nvPr/>
        </p:nvSpPr>
        <p:spPr>
          <a:xfrm rot="-5400000">
            <a:off x="2898263" y="1978849"/>
            <a:ext cx="7515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400">
                <a:solidFill>
                  <a:schemeClr val="dk1"/>
                </a:solidFill>
              </a:rPr>
              <a:t>Audio classif model</a:t>
            </a:r>
            <a:endParaRPr sz="400">
              <a:solidFill>
                <a:schemeClr val="dk1"/>
              </a:solidFill>
            </a:endParaRPr>
          </a:p>
        </p:txBody>
      </p:sp>
      <p:pic>
        <p:nvPicPr>
          <p:cNvPr id="859" name="Google Shape;859;p58"/>
          <p:cNvPicPr preferRelativeResize="0"/>
          <p:nvPr/>
        </p:nvPicPr>
        <p:blipFill>
          <a:blip r:embed="rId6">
            <a:alphaModFix/>
          </a:blip>
          <a:stretch>
            <a:fillRect/>
          </a:stretch>
        </p:blipFill>
        <p:spPr>
          <a:xfrm>
            <a:off x="3574199" y="1754366"/>
            <a:ext cx="114318" cy="659856"/>
          </a:xfrm>
          <a:prstGeom prst="rect">
            <a:avLst/>
          </a:prstGeom>
          <a:noFill/>
          <a:ln>
            <a:noFill/>
          </a:ln>
        </p:spPr>
      </p:pic>
      <p:cxnSp>
        <p:nvCxnSpPr>
          <p:cNvPr id="860" name="Google Shape;860;p58"/>
          <p:cNvCxnSpPr/>
          <p:nvPr/>
        </p:nvCxnSpPr>
        <p:spPr>
          <a:xfrm flipH="1" rot="10800000">
            <a:off x="2224770" y="2832634"/>
            <a:ext cx="547200" cy="3000"/>
          </a:xfrm>
          <a:prstGeom prst="straightConnector1">
            <a:avLst/>
          </a:prstGeom>
          <a:noFill/>
          <a:ln cap="flat" cmpd="sng" w="19050">
            <a:solidFill>
              <a:schemeClr val="dk1"/>
            </a:solidFill>
            <a:prstDash val="solid"/>
            <a:round/>
            <a:headEnd len="med" w="med" type="none"/>
            <a:tailEnd len="med" w="med" type="triangle"/>
          </a:ln>
        </p:spPr>
      </p:cxnSp>
      <p:sp>
        <p:nvSpPr>
          <p:cNvPr id="861" name="Google Shape;861;p58"/>
          <p:cNvSpPr txBox="1"/>
          <p:nvPr/>
        </p:nvSpPr>
        <p:spPr>
          <a:xfrm rot="5400000">
            <a:off x="4219091" y="2006780"/>
            <a:ext cx="10377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rPr>
              <a:t>Aggregation</a:t>
            </a:r>
            <a:endParaRPr sz="1100">
              <a:solidFill>
                <a:schemeClr val="dk1"/>
              </a:solidFill>
            </a:endParaRPr>
          </a:p>
        </p:txBody>
      </p:sp>
      <p:pic>
        <p:nvPicPr>
          <p:cNvPr id="862" name="Google Shape;862;p58"/>
          <p:cNvPicPr preferRelativeResize="0"/>
          <p:nvPr/>
        </p:nvPicPr>
        <p:blipFill>
          <a:blip r:embed="rId6">
            <a:alphaModFix/>
          </a:blip>
          <a:stretch>
            <a:fillRect/>
          </a:stretch>
        </p:blipFill>
        <p:spPr>
          <a:xfrm>
            <a:off x="5136890" y="1247371"/>
            <a:ext cx="259580" cy="1498246"/>
          </a:xfrm>
          <a:prstGeom prst="rect">
            <a:avLst/>
          </a:prstGeom>
          <a:noFill/>
          <a:ln>
            <a:noFill/>
          </a:ln>
        </p:spPr>
      </p:pic>
      <p:cxnSp>
        <p:nvCxnSpPr>
          <p:cNvPr id="863" name="Google Shape;863;p58"/>
          <p:cNvCxnSpPr>
            <a:endCxn id="861" idx="1"/>
          </p:cNvCxnSpPr>
          <p:nvPr/>
        </p:nvCxnSpPr>
        <p:spPr>
          <a:xfrm>
            <a:off x="3457541" y="1431980"/>
            <a:ext cx="1280400" cy="170700"/>
          </a:xfrm>
          <a:prstGeom prst="bentConnector2">
            <a:avLst/>
          </a:prstGeom>
          <a:noFill/>
          <a:ln cap="flat" cmpd="sng" w="19050">
            <a:solidFill>
              <a:schemeClr val="dk1"/>
            </a:solidFill>
            <a:prstDash val="solid"/>
            <a:round/>
            <a:headEnd len="med" w="med" type="none"/>
            <a:tailEnd len="med" w="med" type="triangle"/>
          </a:ln>
        </p:spPr>
      </p:cxnSp>
      <p:sp>
        <p:nvSpPr>
          <p:cNvPr id="864" name="Google Shape;864;p58"/>
          <p:cNvSpPr/>
          <p:nvPr/>
        </p:nvSpPr>
        <p:spPr>
          <a:xfrm>
            <a:off x="4937640" y="1908595"/>
            <a:ext cx="114300" cy="2634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65" name="Google Shape;865;p58"/>
          <p:cNvCxnSpPr>
            <a:endCxn id="861" idx="3"/>
          </p:cNvCxnSpPr>
          <p:nvPr/>
        </p:nvCxnSpPr>
        <p:spPr>
          <a:xfrm flipH="1" rot="10800000">
            <a:off x="4324241" y="2640380"/>
            <a:ext cx="413700" cy="246000"/>
          </a:xfrm>
          <a:prstGeom prst="bentConnector2">
            <a:avLst/>
          </a:prstGeom>
          <a:noFill/>
          <a:ln cap="flat" cmpd="sng" w="19050">
            <a:solidFill>
              <a:schemeClr val="dk1"/>
            </a:solidFill>
            <a:prstDash val="solid"/>
            <a:round/>
            <a:headEnd len="med" w="med" type="none"/>
            <a:tailEnd len="med" w="med" type="triangle"/>
          </a:ln>
        </p:spPr>
      </p:cxnSp>
      <p:sp>
        <p:nvSpPr>
          <p:cNvPr id="866" name="Google Shape;866;p58"/>
          <p:cNvSpPr txBox="1"/>
          <p:nvPr/>
        </p:nvSpPr>
        <p:spPr>
          <a:xfrm>
            <a:off x="4799531" y="1054093"/>
            <a:ext cx="1082700" cy="1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Final prediction</a:t>
            </a:r>
            <a:endParaRPr b="1" sz="900">
              <a:solidFill>
                <a:schemeClr val="dk1"/>
              </a:solidFill>
            </a:endParaRPr>
          </a:p>
        </p:txBody>
      </p:sp>
      <p:cxnSp>
        <p:nvCxnSpPr>
          <p:cNvPr id="867" name="Google Shape;867;p58"/>
          <p:cNvCxnSpPr/>
          <p:nvPr/>
        </p:nvCxnSpPr>
        <p:spPr>
          <a:xfrm>
            <a:off x="3766803" y="2130935"/>
            <a:ext cx="692100" cy="300"/>
          </a:xfrm>
          <a:prstGeom prst="bentConnector3">
            <a:avLst>
              <a:gd fmla="val 50000" name="adj1"/>
            </a:avLst>
          </a:prstGeom>
          <a:noFill/>
          <a:ln cap="flat" cmpd="sng" w="19050">
            <a:solidFill>
              <a:schemeClr val="dk1"/>
            </a:solidFill>
            <a:prstDash val="solid"/>
            <a:round/>
            <a:headEnd len="med" w="med" type="none"/>
            <a:tailEnd len="med" w="med" type="triangle"/>
          </a:ln>
        </p:spPr>
      </p:cxnSp>
      <p:sp>
        <p:nvSpPr>
          <p:cNvPr id="868" name="Google Shape;868;p58"/>
          <p:cNvSpPr/>
          <p:nvPr/>
        </p:nvSpPr>
        <p:spPr>
          <a:xfrm rot="5356965">
            <a:off x="4588521" y="2541722"/>
            <a:ext cx="790862" cy="220817"/>
          </a:xfrm>
          <a:prstGeom prst="roundRect">
            <a:avLst>
              <a:gd fmla="val 16667" name="adj"/>
            </a:avLst>
          </a:prstGeom>
          <a:solidFill>
            <a:srgbClr val="5DFD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9" name="Google Shape;869;p58"/>
          <p:cNvSpPr txBox="1"/>
          <p:nvPr/>
        </p:nvSpPr>
        <p:spPr>
          <a:xfrm rot="5357843">
            <a:off x="4744557" y="2537388"/>
            <a:ext cx="587144" cy="2292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Task d)</a:t>
            </a:r>
            <a:endParaRPr sz="900">
              <a:solidFill>
                <a:schemeClr val="dk1"/>
              </a:solidFill>
            </a:endParaRPr>
          </a:p>
        </p:txBody>
      </p:sp>
      <p:sp>
        <p:nvSpPr>
          <p:cNvPr id="870" name="Google Shape;870;p58"/>
          <p:cNvSpPr txBox="1"/>
          <p:nvPr/>
        </p:nvSpPr>
        <p:spPr>
          <a:xfrm>
            <a:off x="2183988" y="715000"/>
            <a:ext cx="20772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chemeClr val="accent3"/>
                </a:solidFill>
              </a:rPr>
              <a:t>MultiModal Model</a:t>
            </a:r>
            <a:endParaRPr b="1" sz="1700">
              <a:solidFill>
                <a:schemeClr val="accent3"/>
              </a:solidFill>
            </a:endParaRPr>
          </a:p>
        </p:txBody>
      </p:sp>
      <p:sp>
        <p:nvSpPr>
          <p:cNvPr id="871" name="Google Shape;871;p58"/>
          <p:cNvSpPr txBox="1"/>
          <p:nvPr/>
        </p:nvSpPr>
        <p:spPr>
          <a:xfrm>
            <a:off x="6074475" y="823625"/>
            <a:ext cx="3176400" cy="22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rPr>
              <a:t>Individual model results:</a:t>
            </a:r>
            <a:endParaRPr b="1" sz="1800">
              <a:solidFill>
                <a:schemeClr val="dk1"/>
              </a:solidFill>
            </a:endParaRPr>
          </a:p>
          <a:p>
            <a:pPr indent="0" lvl="0" marL="0" rtl="0" algn="l">
              <a:spcBef>
                <a:spcPts val="1000"/>
              </a:spcBef>
              <a:spcAft>
                <a:spcPts val="0"/>
              </a:spcAft>
              <a:buNone/>
            </a:pPr>
            <a:r>
              <a:rPr b="1" lang="es">
                <a:solidFill>
                  <a:schemeClr val="dk1"/>
                </a:solidFill>
              </a:rPr>
              <a:t>- </a:t>
            </a:r>
            <a:r>
              <a:rPr b="1" lang="es">
                <a:solidFill>
                  <a:schemeClr val="dk1"/>
                </a:solidFill>
              </a:rPr>
              <a:t>Image model accuracy:</a:t>
            </a:r>
            <a:endParaRPr b="1">
              <a:solidFill>
                <a:schemeClr val="dk1"/>
              </a:solidFill>
            </a:endParaRPr>
          </a:p>
          <a:p>
            <a:pPr indent="0" lvl="0" marL="0" rtl="0" algn="l">
              <a:spcBef>
                <a:spcPts val="0"/>
              </a:spcBef>
              <a:spcAft>
                <a:spcPts val="0"/>
              </a:spcAft>
              <a:buNone/>
            </a:pPr>
            <a:r>
              <a:rPr b="1" lang="es">
                <a:solidFill>
                  <a:schemeClr val="dk1"/>
                </a:solidFill>
              </a:rPr>
              <a:t>  </a:t>
            </a:r>
            <a:r>
              <a:rPr lang="es" sz="1100">
                <a:solidFill>
                  <a:schemeClr val="dk1"/>
                </a:solidFill>
              </a:rPr>
              <a:t>Train: 85.96%  Val: 58.71%  Test: 53.50%</a:t>
            </a:r>
            <a:endParaRPr sz="11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b="1" lang="es">
                <a:solidFill>
                  <a:schemeClr val="dk1"/>
                </a:solidFill>
              </a:rPr>
              <a:t>- </a:t>
            </a:r>
            <a:r>
              <a:rPr b="1" lang="es">
                <a:solidFill>
                  <a:schemeClr val="dk1"/>
                </a:solidFill>
              </a:rPr>
              <a:t>Audio model accuracy:</a:t>
            </a:r>
            <a:endParaRPr b="1">
              <a:solidFill>
                <a:schemeClr val="dk1"/>
              </a:solidFill>
            </a:endParaRPr>
          </a:p>
          <a:p>
            <a:pPr indent="0" lvl="0" marL="0" rtl="0" algn="l">
              <a:spcBef>
                <a:spcPts val="0"/>
              </a:spcBef>
              <a:spcAft>
                <a:spcPts val="0"/>
              </a:spcAft>
              <a:buNone/>
            </a:pPr>
            <a:r>
              <a:rPr b="1" lang="es">
                <a:solidFill>
                  <a:schemeClr val="dk1"/>
                </a:solidFill>
              </a:rPr>
              <a:t>  </a:t>
            </a:r>
            <a:r>
              <a:rPr lang="es" sz="1100">
                <a:solidFill>
                  <a:schemeClr val="dk1"/>
                </a:solidFill>
              </a:rPr>
              <a:t>Train: 51.29%  Val: 54.18%   Test: 49.37%</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b="1" lang="es">
                <a:solidFill>
                  <a:schemeClr val="dk1"/>
                </a:solidFill>
              </a:rPr>
              <a:t>- </a:t>
            </a:r>
            <a:r>
              <a:rPr b="1" lang="es">
                <a:solidFill>
                  <a:schemeClr val="dk1"/>
                </a:solidFill>
              </a:rPr>
              <a:t>Text model accuracy:</a:t>
            </a:r>
            <a:endParaRPr b="1">
              <a:solidFill>
                <a:schemeClr val="dk1"/>
              </a:solidFill>
            </a:endParaRPr>
          </a:p>
          <a:p>
            <a:pPr indent="0" lvl="0" marL="0" rtl="0" algn="l">
              <a:spcBef>
                <a:spcPts val="0"/>
              </a:spcBef>
              <a:spcAft>
                <a:spcPts val="0"/>
              </a:spcAft>
              <a:buClr>
                <a:schemeClr val="dk1"/>
              </a:buClr>
              <a:buSzPts val="1100"/>
              <a:buFont typeface="Arial"/>
              <a:buNone/>
            </a:pPr>
            <a:r>
              <a:rPr b="1" lang="es">
                <a:solidFill>
                  <a:schemeClr val="dk1"/>
                </a:solidFill>
              </a:rPr>
              <a:t>  </a:t>
            </a:r>
            <a:r>
              <a:rPr lang="es" sz="1100">
                <a:solidFill>
                  <a:schemeClr val="dk1"/>
                </a:solidFill>
              </a:rPr>
              <a:t>Train: 48.98%  Val: 52.0%   Test: 49.37%</a:t>
            </a:r>
            <a:endParaRPr b="1" sz="1300">
              <a:solidFill>
                <a:schemeClr val="dk1"/>
              </a:solidFill>
            </a:endParaRPr>
          </a:p>
        </p:txBody>
      </p:sp>
      <p:sp>
        <p:nvSpPr>
          <p:cNvPr id="872" name="Google Shape;872;p58"/>
          <p:cNvSpPr/>
          <p:nvPr/>
        </p:nvSpPr>
        <p:spPr>
          <a:xfrm>
            <a:off x="120250" y="715000"/>
            <a:ext cx="5762100" cy="2628900"/>
          </a:xfrm>
          <a:prstGeom prst="roundRect">
            <a:avLst>
              <a:gd fmla="val 16667" name="adj"/>
            </a:avLst>
          </a:prstGeom>
          <a:noFill/>
          <a:ln cap="flat" cmpd="sng" w="19050">
            <a:solidFill>
              <a:srgbClr val="FF99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3" name="Google Shape;873;p58"/>
          <p:cNvSpPr txBox="1"/>
          <p:nvPr/>
        </p:nvSpPr>
        <p:spPr>
          <a:xfrm>
            <a:off x="6063150" y="3276527"/>
            <a:ext cx="2969700" cy="1652100"/>
          </a:xfrm>
          <a:prstGeom prst="rect">
            <a:avLst/>
          </a:prstGeom>
          <a:noFill/>
          <a:ln cap="flat" cmpd="sng" w="28575">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Test Accuracy Task b: 53.50%</a:t>
            </a:r>
            <a:endParaRPr sz="1600">
              <a:solidFill>
                <a:schemeClr val="dk1"/>
              </a:solidFill>
            </a:endParaRPr>
          </a:p>
          <a:p>
            <a:pPr indent="0" lvl="0" marL="0" rtl="0" algn="l">
              <a:spcBef>
                <a:spcPts val="0"/>
              </a:spcBef>
              <a:spcAft>
                <a:spcPts val="0"/>
              </a:spcAft>
              <a:buNone/>
            </a:pPr>
            <a:r>
              <a:rPr lang="es" sz="1600">
                <a:solidFill>
                  <a:schemeClr val="dk1"/>
                </a:solidFill>
              </a:rPr>
              <a:t>Aggregating Logits: 54.89%</a:t>
            </a:r>
            <a:endParaRPr sz="1600">
              <a:solidFill>
                <a:schemeClr val="dk1"/>
              </a:solidFill>
            </a:endParaRPr>
          </a:p>
          <a:p>
            <a:pPr indent="0" lvl="0" marL="0" rtl="0" algn="l">
              <a:spcBef>
                <a:spcPts val="0"/>
              </a:spcBef>
              <a:spcAft>
                <a:spcPts val="0"/>
              </a:spcAft>
              <a:buNone/>
            </a:pPr>
            <a:r>
              <a:rPr lang="es" sz="1600">
                <a:solidFill>
                  <a:schemeClr val="dk1"/>
                </a:solidFill>
              </a:rPr>
              <a:t>Weighted sum: 54.90%</a:t>
            </a:r>
            <a:endParaRPr sz="1600">
              <a:solidFill>
                <a:schemeClr val="dk1"/>
              </a:solidFill>
            </a:endParaRPr>
          </a:p>
          <a:p>
            <a:pPr indent="0" lvl="0" marL="0" rtl="0" algn="l">
              <a:spcBef>
                <a:spcPts val="0"/>
              </a:spcBef>
              <a:spcAft>
                <a:spcPts val="0"/>
              </a:spcAft>
              <a:buNone/>
            </a:pPr>
            <a:r>
              <a:rPr lang="es" sz="1600">
                <a:solidFill>
                  <a:schemeClr val="dk1"/>
                </a:solidFill>
              </a:rPr>
              <a:t>Image + Audio: 54.42%</a:t>
            </a:r>
            <a:endParaRPr sz="1600">
              <a:solidFill>
                <a:schemeClr val="dk1"/>
              </a:solidFill>
            </a:endParaRPr>
          </a:p>
          <a:p>
            <a:pPr indent="0" lvl="0" marL="0" rtl="0" algn="l">
              <a:spcBef>
                <a:spcPts val="0"/>
              </a:spcBef>
              <a:spcAft>
                <a:spcPts val="0"/>
              </a:spcAft>
              <a:buNone/>
            </a:pPr>
            <a:r>
              <a:rPr lang="es" sz="1600">
                <a:solidFill>
                  <a:schemeClr val="dk1"/>
                </a:solidFill>
              </a:rPr>
              <a:t>Image + Test: 54.12%</a:t>
            </a:r>
            <a:endParaRPr sz="1600">
              <a:solidFill>
                <a:schemeClr val="dk1"/>
              </a:solidFill>
            </a:endParaRPr>
          </a:p>
          <a:p>
            <a:pPr indent="0" lvl="0" marL="0" rtl="0" algn="l">
              <a:spcBef>
                <a:spcPts val="0"/>
              </a:spcBef>
              <a:spcAft>
                <a:spcPts val="0"/>
              </a:spcAft>
              <a:buNone/>
            </a:pPr>
            <a:r>
              <a:rPr b="1" lang="es">
                <a:solidFill>
                  <a:schemeClr val="dk1"/>
                </a:solidFill>
              </a:rPr>
              <a:t>High impact of data imbalance !!</a:t>
            </a:r>
            <a:endParaRPr b="1">
              <a:solidFill>
                <a:schemeClr val="dk1"/>
              </a:solidFill>
            </a:endParaRPr>
          </a:p>
        </p:txBody>
      </p:sp>
      <p:sp>
        <p:nvSpPr>
          <p:cNvPr id="874" name="Google Shape;874;p58"/>
          <p:cNvSpPr txBox="1"/>
          <p:nvPr/>
        </p:nvSpPr>
        <p:spPr>
          <a:xfrm>
            <a:off x="363575" y="3362750"/>
            <a:ext cx="19896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accent3"/>
                </a:solidFill>
              </a:rPr>
              <a:t>Train Improved:</a:t>
            </a:r>
            <a:endParaRPr b="1" sz="1300">
              <a:solidFill>
                <a:schemeClr val="accent3"/>
              </a:solidFill>
            </a:endParaRPr>
          </a:p>
        </p:txBody>
      </p:sp>
      <p:pic>
        <p:nvPicPr>
          <p:cNvPr id="875" name="Google Shape;875;p58"/>
          <p:cNvPicPr preferRelativeResize="0"/>
          <p:nvPr/>
        </p:nvPicPr>
        <p:blipFill>
          <a:blip r:embed="rId7">
            <a:alphaModFix/>
          </a:blip>
          <a:stretch>
            <a:fillRect/>
          </a:stretch>
        </p:blipFill>
        <p:spPr>
          <a:xfrm>
            <a:off x="289425" y="3682550"/>
            <a:ext cx="1894575" cy="1220426"/>
          </a:xfrm>
          <a:prstGeom prst="rect">
            <a:avLst/>
          </a:prstGeom>
          <a:noFill/>
          <a:ln>
            <a:noFill/>
          </a:ln>
        </p:spPr>
      </p:pic>
      <p:sp>
        <p:nvSpPr>
          <p:cNvPr id="876" name="Google Shape;876;p58"/>
          <p:cNvSpPr/>
          <p:nvPr/>
        </p:nvSpPr>
        <p:spPr>
          <a:xfrm>
            <a:off x="834066" y="4655675"/>
            <a:ext cx="167700" cy="45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7" name="Google Shape;877;p58"/>
          <p:cNvSpPr/>
          <p:nvPr/>
        </p:nvSpPr>
        <p:spPr>
          <a:xfrm>
            <a:off x="834066" y="4610348"/>
            <a:ext cx="167700" cy="45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8" name="Google Shape;878;p58"/>
          <p:cNvSpPr/>
          <p:nvPr/>
        </p:nvSpPr>
        <p:spPr>
          <a:xfrm>
            <a:off x="1695003" y="4616252"/>
            <a:ext cx="167700" cy="64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9" name="Google Shape;879;p58"/>
          <p:cNvSpPr/>
          <p:nvPr/>
        </p:nvSpPr>
        <p:spPr>
          <a:xfrm>
            <a:off x="1695003" y="4551864"/>
            <a:ext cx="167700" cy="64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0" name="Google Shape;880;p58"/>
          <p:cNvSpPr/>
          <p:nvPr/>
        </p:nvSpPr>
        <p:spPr>
          <a:xfrm>
            <a:off x="1915537" y="4716309"/>
            <a:ext cx="157500" cy="14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1" name="Google Shape;881;p58"/>
          <p:cNvSpPr/>
          <p:nvPr/>
        </p:nvSpPr>
        <p:spPr>
          <a:xfrm>
            <a:off x="1910416" y="4701002"/>
            <a:ext cx="167700" cy="15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2" name="Google Shape;882;p58"/>
          <p:cNvSpPr/>
          <p:nvPr/>
        </p:nvSpPr>
        <p:spPr>
          <a:xfrm>
            <a:off x="588004" y="4824709"/>
            <a:ext cx="157500" cy="3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58"/>
          <p:cNvSpPr/>
          <p:nvPr/>
        </p:nvSpPr>
        <p:spPr>
          <a:xfrm>
            <a:off x="588004" y="4821480"/>
            <a:ext cx="157500" cy="3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4" name="Google Shape;884;p58"/>
          <p:cNvSpPr/>
          <p:nvPr/>
        </p:nvSpPr>
        <p:spPr>
          <a:xfrm>
            <a:off x="522433" y="4534091"/>
            <a:ext cx="592200" cy="310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5" name="Google Shape;885;p58"/>
          <p:cNvSpPr/>
          <p:nvPr/>
        </p:nvSpPr>
        <p:spPr>
          <a:xfrm>
            <a:off x="1591804" y="4523222"/>
            <a:ext cx="592200" cy="310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p58"/>
          <p:cNvSpPr txBox="1"/>
          <p:nvPr/>
        </p:nvSpPr>
        <p:spPr>
          <a:xfrm>
            <a:off x="2867775" y="3487600"/>
            <a:ext cx="10287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endParaRPr>
          </a:p>
        </p:txBody>
      </p:sp>
      <p:sp>
        <p:nvSpPr>
          <p:cNvPr id="887" name="Google Shape;887;p58"/>
          <p:cNvSpPr txBox="1"/>
          <p:nvPr/>
        </p:nvSpPr>
        <p:spPr>
          <a:xfrm>
            <a:off x="3364688" y="3356725"/>
            <a:ext cx="15291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chemeClr val="accent3"/>
                </a:solidFill>
              </a:rPr>
              <a:t>Test Improved:</a:t>
            </a:r>
            <a:endParaRPr b="1" sz="1300">
              <a:solidFill>
                <a:schemeClr val="accent3"/>
              </a:solidFill>
            </a:endParaRPr>
          </a:p>
        </p:txBody>
      </p:sp>
      <p:pic>
        <p:nvPicPr>
          <p:cNvPr id="888" name="Google Shape;888;p58"/>
          <p:cNvPicPr preferRelativeResize="0"/>
          <p:nvPr/>
        </p:nvPicPr>
        <p:blipFill>
          <a:blip r:embed="rId8">
            <a:alphaModFix/>
          </a:blip>
          <a:stretch>
            <a:fillRect/>
          </a:stretch>
        </p:blipFill>
        <p:spPr>
          <a:xfrm>
            <a:off x="2938834" y="3794724"/>
            <a:ext cx="426590" cy="386270"/>
          </a:xfrm>
          <a:prstGeom prst="rect">
            <a:avLst/>
          </a:prstGeom>
          <a:noFill/>
          <a:ln>
            <a:noFill/>
          </a:ln>
        </p:spPr>
      </p:pic>
      <p:sp>
        <p:nvSpPr>
          <p:cNvPr id="889" name="Google Shape;889;p58"/>
          <p:cNvSpPr txBox="1"/>
          <p:nvPr/>
        </p:nvSpPr>
        <p:spPr>
          <a:xfrm>
            <a:off x="3047500" y="3696153"/>
            <a:ext cx="655500" cy="1755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00">
              <a:solidFill>
                <a:schemeClr val="dk1"/>
              </a:solidFill>
            </a:endParaRPr>
          </a:p>
        </p:txBody>
      </p:sp>
      <p:pic>
        <p:nvPicPr>
          <p:cNvPr id="890" name="Google Shape;890;p58"/>
          <p:cNvPicPr preferRelativeResize="0"/>
          <p:nvPr/>
        </p:nvPicPr>
        <p:blipFill>
          <a:blip r:embed="rId9">
            <a:alphaModFix/>
          </a:blip>
          <a:stretch>
            <a:fillRect/>
          </a:stretch>
        </p:blipFill>
        <p:spPr>
          <a:xfrm>
            <a:off x="3752663" y="3794724"/>
            <a:ext cx="426590" cy="386270"/>
          </a:xfrm>
          <a:prstGeom prst="rect">
            <a:avLst/>
          </a:prstGeom>
          <a:noFill/>
          <a:ln>
            <a:noFill/>
          </a:ln>
        </p:spPr>
      </p:pic>
      <p:pic>
        <p:nvPicPr>
          <p:cNvPr id="891" name="Google Shape;891;p58"/>
          <p:cNvPicPr preferRelativeResize="0"/>
          <p:nvPr/>
        </p:nvPicPr>
        <p:blipFill>
          <a:blip r:embed="rId10">
            <a:alphaModFix/>
          </a:blip>
          <a:stretch>
            <a:fillRect/>
          </a:stretch>
        </p:blipFill>
        <p:spPr>
          <a:xfrm>
            <a:off x="4566506" y="3794724"/>
            <a:ext cx="426590" cy="386270"/>
          </a:xfrm>
          <a:prstGeom prst="rect">
            <a:avLst/>
          </a:prstGeom>
          <a:noFill/>
          <a:ln>
            <a:noFill/>
          </a:ln>
        </p:spPr>
      </p:pic>
      <p:sp>
        <p:nvSpPr>
          <p:cNvPr id="892" name="Google Shape;892;p58"/>
          <p:cNvSpPr txBox="1"/>
          <p:nvPr/>
        </p:nvSpPr>
        <p:spPr>
          <a:xfrm>
            <a:off x="2520725" y="4134700"/>
            <a:ext cx="10989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
                <a:solidFill>
                  <a:schemeClr val="dk1"/>
                </a:solidFill>
              </a:rPr>
              <a:t>[0.05, 0.10, 0.21, </a:t>
            </a:r>
            <a:r>
              <a:rPr b="1" lang="es" sz="400">
                <a:solidFill>
                  <a:srgbClr val="FF0000"/>
                </a:solidFill>
              </a:rPr>
              <a:t>0.35</a:t>
            </a:r>
            <a:r>
              <a:rPr b="1" lang="es" sz="400">
                <a:solidFill>
                  <a:schemeClr val="dk1"/>
                </a:solidFill>
              </a:rPr>
              <a:t>, 0.12, 0.08, 0.05]</a:t>
            </a:r>
            <a:endParaRPr b="1" sz="400">
              <a:solidFill>
                <a:schemeClr val="dk1"/>
              </a:solidFill>
            </a:endParaRPr>
          </a:p>
        </p:txBody>
      </p:sp>
      <p:sp>
        <p:nvSpPr>
          <p:cNvPr id="893" name="Google Shape;893;p58"/>
          <p:cNvSpPr txBox="1"/>
          <p:nvPr/>
        </p:nvSpPr>
        <p:spPr>
          <a:xfrm>
            <a:off x="3451150" y="4134700"/>
            <a:ext cx="11307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
                <a:solidFill>
                  <a:schemeClr val="dk1"/>
                </a:solidFill>
              </a:rPr>
              <a:t>[</a:t>
            </a:r>
            <a:r>
              <a:rPr b="1" lang="es" sz="400">
                <a:solidFill>
                  <a:srgbClr val="FF0000"/>
                </a:solidFill>
              </a:rPr>
              <a:t>0.45,</a:t>
            </a:r>
            <a:r>
              <a:rPr b="1" lang="es" sz="400">
                <a:solidFill>
                  <a:schemeClr val="dk1"/>
                </a:solidFill>
              </a:rPr>
              <a:t> 0.10, 0.11, 0.15, 0.02, 0.08, 0.05]</a:t>
            </a:r>
            <a:endParaRPr b="1" sz="400">
              <a:solidFill>
                <a:schemeClr val="dk1"/>
              </a:solidFill>
            </a:endParaRPr>
          </a:p>
        </p:txBody>
      </p:sp>
      <p:sp>
        <p:nvSpPr>
          <p:cNvPr id="894" name="Google Shape;894;p58"/>
          <p:cNvSpPr txBox="1"/>
          <p:nvPr/>
        </p:nvSpPr>
        <p:spPr>
          <a:xfrm>
            <a:off x="4406200" y="4134700"/>
            <a:ext cx="10989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
                <a:solidFill>
                  <a:schemeClr val="dk1"/>
                </a:solidFill>
              </a:rPr>
              <a:t>[</a:t>
            </a:r>
            <a:r>
              <a:rPr b="1" lang="es" sz="400">
                <a:solidFill>
                  <a:srgbClr val="FF0000"/>
                </a:solidFill>
              </a:rPr>
              <a:t>0.35</a:t>
            </a:r>
            <a:r>
              <a:rPr b="1" lang="es" sz="400">
                <a:solidFill>
                  <a:schemeClr val="dk1"/>
                </a:solidFill>
              </a:rPr>
              <a:t>, 0.05, 0.21, 0.25, 0.12, 0.03, 0.05]</a:t>
            </a:r>
            <a:endParaRPr b="1" sz="400">
              <a:solidFill>
                <a:schemeClr val="dk1"/>
              </a:solidFill>
            </a:endParaRPr>
          </a:p>
        </p:txBody>
      </p:sp>
      <p:sp>
        <p:nvSpPr>
          <p:cNvPr id="895" name="Google Shape;895;p58"/>
          <p:cNvSpPr/>
          <p:nvPr/>
        </p:nvSpPr>
        <p:spPr>
          <a:xfrm rot="5400000">
            <a:off x="3956938" y="3090858"/>
            <a:ext cx="119100" cy="2597400"/>
          </a:xfrm>
          <a:prstGeom prst="rightBrace">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6" name="Google Shape;896;p58"/>
          <p:cNvSpPr/>
          <p:nvPr/>
        </p:nvSpPr>
        <p:spPr>
          <a:xfrm>
            <a:off x="3963397" y="4449013"/>
            <a:ext cx="106200" cy="87000"/>
          </a:xfrm>
          <a:prstGeom prst="mathPlus">
            <a:avLst>
              <a:gd fmla="val 23520" name="adj1"/>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7" name="Google Shape;897;p58"/>
          <p:cNvSpPr txBox="1"/>
          <p:nvPr/>
        </p:nvSpPr>
        <p:spPr>
          <a:xfrm>
            <a:off x="3064575" y="4513100"/>
            <a:ext cx="18039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chemeClr val="dk1"/>
                </a:solidFill>
              </a:rPr>
              <a:t>[</a:t>
            </a:r>
            <a:r>
              <a:rPr b="1" lang="es" sz="700">
                <a:solidFill>
                  <a:srgbClr val="FF0000"/>
                </a:solidFill>
              </a:rPr>
              <a:t>0.85</a:t>
            </a:r>
            <a:r>
              <a:rPr b="1" lang="es" sz="700">
                <a:solidFill>
                  <a:schemeClr val="dk1"/>
                </a:solidFill>
              </a:rPr>
              <a:t>, 0.25, 0.43, 0.75, 0.26, 0.19, 0.15]</a:t>
            </a:r>
            <a:endParaRPr b="1" sz="700">
              <a:solidFill>
                <a:schemeClr val="dk1"/>
              </a:solidFill>
            </a:endParaRPr>
          </a:p>
        </p:txBody>
      </p:sp>
      <p:sp>
        <p:nvSpPr>
          <p:cNvPr id="898" name="Google Shape;898;p58"/>
          <p:cNvSpPr txBox="1"/>
          <p:nvPr/>
        </p:nvSpPr>
        <p:spPr>
          <a:xfrm>
            <a:off x="4748277" y="4437425"/>
            <a:ext cx="10368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chemeClr val="dk1"/>
                </a:solidFill>
              </a:rPr>
              <a:t>Pred Label: 1</a:t>
            </a:r>
            <a:endParaRPr b="1" sz="900">
              <a:solidFill>
                <a:schemeClr val="dk1"/>
              </a:solidFill>
            </a:endParaRPr>
          </a:p>
          <a:p>
            <a:pPr indent="0" lvl="0" marL="0" rtl="0" algn="l">
              <a:spcBef>
                <a:spcPts val="0"/>
              </a:spcBef>
              <a:spcAft>
                <a:spcPts val="0"/>
              </a:spcAft>
              <a:buNone/>
            </a:pPr>
            <a:r>
              <a:rPr b="1" lang="es" sz="900">
                <a:solidFill>
                  <a:schemeClr val="dk1"/>
                </a:solidFill>
              </a:rPr>
              <a:t>Gt Label: 1</a:t>
            </a:r>
            <a:endParaRPr b="1" sz="900">
              <a:solidFill>
                <a:schemeClr val="dk1"/>
              </a:solidFill>
            </a:endParaRPr>
          </a:p>
        </p:txBody>
      </p:sp>
      <p:sp>
        <p:nvSpPr>
          <p:cNvPr id="899" name="Google Shape;899;p58"/>
          <p:cNvSpPr txBox="1"/>
          <p:nvPr/>
        </p:nvSpPr>
        <p:spPr>
          <a:xfrm>
            <a:off x="2993325" y="3663850"/>
            <a:ext cx="7776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500">
                <a:solidFill>
                  <a:schemeClr val="dk1"/>
                </a:solidFill>
              </a:rPr>
              <a:t>-9BZ8A9U7TE.000</a:t>
            </a:r>
            <a:endParaRPr sz="500">
              <a:solidFill>
                <a:schemeClr val="dk1"/>
              </a:solidFill>
            </a:endParaRPr>
          </a:p>
        </p:txBody>
      </p:sp>
      <p:sp>
        <p:nvSpPr>
          <p:cNvPr id="900" name="Google Shape;900;p58"/>
          <p:cNvSpPr txBox="1"/>
          <p:nvPr/>
        </p:nvSpPr>
        <p:spPr>
          <a:xfrm>
            <a:off x="3875500" y="3699991"/>
            <a:ext cx="655500" cy="1755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00">
              <a:solidFill>
                <a:schemeClr val="dk1"/>
              </a:solidFill>
            </a:endParaRPr>
          </a:p>
        </p:txBody>
      </p:sp>
      <p:sp>
        <p:nvSpPr>
          <p:cNvPr id="901" name="Google Shape;901;p58"/>
          <p:cNvSpPr txBox="1"/>
          <p:nvPr/>
        </p:nvSpPr>
        <p:spPr>
          <a:xfrm>
            <a:off x="3821325" y="3667688"/>
            <a:ext cx="7776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500">
                <a:solidFill>
                  <a:schemeClr val="dk1"/>
                </a:solidFill>
              </a:rPr>
              <a:t>-9BZ8A9U7TE.001</a:t>
            </a:r>
            <a:endParaRPr sz="500">
              <a:solidFill>
                <a:schemeClr val="dk1"/>
              </a:solidFill>
            </a:endParaRPr>
          </a:p>
        </p:txBody>
      </p:sp>
      <p:sp>
        <p:nvSpPr>
          <p:cNvPr id="902" name="Google Shape;902;p58"/>
          <p:cNvSpPr txBox="1"/>
          <p:nvPr/>
        </p:nvSpPr>
        <p:spPr>
          <a:xfrm>
            <a:off x="4703500" y="3700003"/>
            <a:ext cx="655500" cy="1755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00">
              <a:solidFill>
                <a:schemeClr val="dk1"/>
              </a:solidFill>
            </a:endParaRPr>
          </a:p>
        </p:txBody>
      </p:sp>
      <p:sp>
        <p:nvSpPr>
          <p:cNvPr id="903" name="Google Shape;903;p58"/>
          <p:cNvSpPr txBox="1"/>
          <p:nvPr/>
        </p:nvSpPr>
        <p:spPr>
          <a:xfrm>
            <a:off x="4649325" y="3667700"/>
            <a:ext cx="7776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500">
                <a:solidFill>
                  <a:schemeClr val="dk1"/>
                </a:solidFill>
              </a:rPr>
              <a:t>-9BZ8A9U7TE.002</a:t>
            </a:r>
            <a:endParaRPr sz="500">
              <a:solidFill>
                <a:schemeClr val="dk1"/>
              </a:solidFill>
            </a:endParaRPr>
          </a:p>
        </p:txBody>
      </p:sp>
      <p:sp>
        <p:nvSpPr>
          <p:cNvPr id="904" name="Google Shape;904;p58"/>
          <p:cNvSpPr/>
          <p:nvPr/>
        </p:nvSpPr>
        <p:spPr>
          <a:xfrm>
            <a:off x="2555929" y="3430375"/>
            <a:ext cx="3135300" cy="1498200"/>
          </a:xfrm>
          <a:prstGeom prst="roundRect">
            <a:avLst>
              <a:gd fmla="val 16667" name="adj"/>
            </a:avLst>
          </a:prstGeom>
          <a:noFill/>
          <a:ln cap="flat" cmpd="sng" w="19050">
            <a:solidFill>
              <a:srgbClr val="F67EFF"/>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5" name="Google Shape;905;p58"/>
          <p:cNvSpPr txBox="1"/>
          <p:nvPr/>
        </p:nvSpPr>
        <p:spPr>
          <a:xfrm>
            <a:off x="5315200" y="3234950"/>
            <a:ext cx="6054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t>❌</a:t>
            </a:r>
            <a:endParaRPr sz="3000">
              <a:solidFill>
                <a:schemeClr val="dk1"/>
              </a:solidFill>
            </a:endParaRPr>
          </a:p>
        </p:txBody>
      </p:sp>
      <p:sp>
        <p:nvSpPr>
          <p:cNvPr id="906" name="Google Shape;906;p58"/>
          <p:cNvSpPr txBox="1"/>
          <p:nvPr/>
        </p:nvSpPr>
        <p:spPr>
          <a:xfrm>
            <a:off x="2024525" y="3250288"/>
            <a:ext cx="5922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t>✅</a:t>
            </a:r>
            <a:endParaRPr sz="3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Different sets statistics.</a:t>
            </a:r>
            <a:endParaRPr/>
          </a:p>
        </p:txBody>
      </p:sp>
      <p:sp>
        <p:nvSpPr>
          <p:cNvPr id="112" name="Google Shape;112;p17"/>
          <p:cNvSpPr txBox="1"/>
          <p:nvPr>
            <p:ph idx="1" type="body"/>
          </p:nvPr>
        </p:nvSpPr>
        <p:spPr>
          <a:xfrm>
            <a:off x="330200" y="628525"/>
            <a:ext cx="8483700" cy="4133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We then computed the </a:t>
            </a:r>
            <a:r>
              <a:rPr b="1" lang="es" sz="1500"/>
              <a:t>age distribution</a:t>
            </a:r>
            <a:r>
              <a:rPr lang="es" sz="1500"/>
              <a:t> by our other two objective variables ‘Gender’ and ‘Ethnicity’.</a:t>
            </a:r>
            <a:endParaRPr sz="1500"/>
          </a:p>
          <a:p>
            <a:pPr indent="0" lvl="0" marL="0" rtl="0" algn="l">
              <a:spcBef>
                <a:spcPts val="360"/>
              </a:spcBef>
              <a:spcAft>
                <a:spcPts val="0"/>
              </a:spcAft>
              <a:buNone/>
            </a:pPr>
            <a:r>
              <a:t/>
            </a:r>
            <a:endParaRPr sz="1500"/>
          </a:p>
        </p:txBody>
      </p:sp>
      <p:pic>
        <p:nvPicPr>
          <p:cNvPr id="113" name="Google Shape;113;p17"/>
          <p:cNvPicPr preferRelativeResize="0"/>
          <p:nvPr/>
        </p:nvPicPr>
        <p:blipFill rotWithShape="1">
          <a:blip r:embed="rId3">
            <a:alphaModFix/>
          </a:blip>
          <a:srcRect b="0" l="0" r="-4101" t="-1957"/>
          <a:stretch/>
        </p:blipFill>
        <p:spPr>
          <a:xfrm>
            <a:off x="135150" y="1283300"/>
            <a:ext cx="2944800" cy="2407475"/>
          </a:xfrm>
          <a:prstGeom prst="rect">
            <a:avLst/>
          </a:prstGeom>
          <a:noFill/>
          <a:ln>
            <a:noFill/>
          </a:ln>
        </p:spPr>
      </p:pic>
      <p:sp>
        <p:nvSpPr>
          <p:cNvPr id="114" name="Google Shape;114;p17"/>
          <p:cNvSpPr txBox="1"/>
          <p:nvPr/>
        </p:nvSpPr>
        <p:spPr>
          <a:xfrm>
            <a:off x="193200" y="3786975"/>
            <a:ext cx="2828700" cy="975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300">
                <a:solidFill>
                  <a:schemeClr val="dk1"/>
                </a:solidFill>
              </a:rPr>
              <a:t>Both genders follow a similar </a:t>
            </a:r>
            <a:r>
              <a:rPr b="1" lang="es" sz="1300">
                <a:solidFill>
                  <a:schemeClr val="dk1"/>
                </a:solidFill>
              </a:rPr>
              <a:t>normal </a:t>
            </a:r>
            <a:r>
              <a:rPr lang="es" sz="1300">
                <a:solidFill>
                  <a:schemeClr val="dk1"/>
                </a:solidFill>
              </a:rPr>
              <a:t>–like distribution. Also, they are more or less balanced thus we do not draw any problems.</a:t>
            </a:r>
            <a:endParaRPr sz="1300">
              <a:solidFill>
                <a:schemeClr val="dk1"/>
              </a:solidFill>
            </a:endParaRPr>
          </a:p>
        </p:txBody>
      </p:sp>
      <p:pic>
        <p:nvPicPr>
          <p:cNvPr id="115" name="Google Shape;115;p17"/>
          <p:cNvPicPr preferRelativeResize="0"/>
          <p:nvPr/>
        </p:nvPicPr>
        <p:blipFill>
          <a:blip r:embed="rId4">
            <a:alphaModFix/>
          </a:blip>
          <a:stretch>
            <a:fillRect/>
          </a:stretch>
        </p:blipFill>
        <p:spPr>
          <a:xfrm>
            <a:off x="3376075" y="1047165"/>
            <a:ext cx="3748052" cy="1851925"/>
          </a:xfrm>
          <a:prstGeom prst="rect">
            <a:avLst/>
          </a:prstGeom>
          <a:noFill/>
          <a:ln>
            <a:noFill/>
          </a:ln>
        </p:spPr>
      </p:pic>
      <p:sp>
        <p:nvSpPr>
          <p:cNvPr id="116" name="Google Shape;116;p17"/>
          <p:cNvSpPr txBox="1"/>
          <p:nvPr/>
        </p:nvSpPr>
        <p:spPr>
          <a:xfrm>
            <a:off x="7225200" y="1089800"/>
            <a:ext cx="1799100" cy="174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300">
                <a:solidFill>
                  <a:schemeClr val="dk1"/>
                </a:solidFill>
              </a:rPr>
              <a:t>Both genders follow a similar </a:t>
            </a:r>
            <a:r>
              <a:rPr b="1" lang="es" sz="1300">
                <a:solidFill>
                  <a:schemeClr val="dk1"/>
                </a:solidFill>
              </a:rPr>
              <a:t>normal </a:t>
            </a:r>
            <a:r>
              <a:rPr lang="es" sz="1300">
                <a:solidFill>
                  <a:schemeClr val="dk1"/>
                </a:solidFill>
              </a:rPr>
              <a:t>–like distribution. Also, they are more or less balanced thus we do not draw any problems.</a:t>
            </a:r>
            <a:endParaRPr sz="1300">
              <a:solidFill>
                <a:schemeClr val="dk1"/>
              </a:solidFill>
            </a:endParaRPr>
          </a:p>
        </p:txBody>
      </p:sp>
      <p:cxnSp>
        <p:nvCxnSpPr>
          <p:cNvPr id="117" name="Google Shape;117;p17"/>
          <p:cNvCxnSpPr/>
          <p:nvPr/>
        </p:nvCxnSpPr>
        <p:spPr>
          <a:xfrm flipH="1">
            <a:off x="3141600" y="1047175"/>
            <a:ext cx="10200" cy="3788400"/>
          </a:xfrm>
          <a:prstGeom prst="straightConnector1">
            <a:avLst/>
          </a:prstGeom>
          <a:noFill/>
          <a:ln cap="flat" cmpd="sng" w="19050">
            <a:solidFill>
              <a:schemeClr val="accent1"/>
            </a:solidFill>
            <a:prstDash val="dash"/>
            <a:round/>
            <a:headEnd len="med" w="med" type="none"/>
            <a:tailEnd len="med" w="med" type="none"/>
          </a:ln>
        </p:spPr>
      </p:cxnSp>
      <p:sp>
        <p:nvSpPr>
          <p:cNvPr id="118" name="Google Shape;118;p17"/>
          <p:cNvSpPr txBox="1"/>
          <p:nvPr/>
        </p:nvSpPr>
        <p:spPr>
          <a:xfrm>
            <a:off x="3470050" y="2876213"/>
            <a:ext cx="5266800" cy="264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u="sng">
                <a:solidFill>
                  <a:schemeClr val="dk1"/>
                </a:solidFill>
              </a:rPr>
              <a:t>Age Distribution without Caucasian</a:t>
            </a:r>
            <a:endParaRPr u="sng">
              <a:solidFill>
                <a:schemeClr val="dk1"/>
              </a:solidFill>
            </a:endParaRPr>
          </a:p>
        </p:txBody>
      </p:sp>
      <p:sp>
        <p:nvSpPr>
          <p:cNvPr id="119" name="Google Shape;119;p17"/>
          <p:cNvSpPr txBox="1"/>
          <p:nvPr/>
        </p:nvSpPr>
        <p:spPr>
          <a:xfrm>
            <a:off x="7225200" y="3275974"/>
            <a:ext cx="1799100" cy="166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300">
                <a:solidFill>
                  <a:schemeClr val="dk1"/>
                </a:solidFill>
              </a:rPr>
              <a:t>For clarity we plot the age distribution for the Ethnicity case without Caucasian and we can see the </a:t>
            </a:r>
            <a:r>
              <a:rPr b="1" lang="es" sz="1300">
                <a:solidFill>
                  <a:schemeClr val="dk1"/>
                </a:solidFill>
              </a:rPr>
              <a:t>imbalance</a:t>
            </a:r>
            <a:r>
              <a:rPr lang="es" sz="1300">
                <a:solidFill>
                  <a:schemeClr val="dk1"/>
                </a:solidFill>
              </a:rPr>
              <a:t> in age for African-American subjects.</a:t>
            </a:r>
            <a:endParaRPr sz="1300">
              <a:solidFill>
                <a:schemeClr val="dk1"/>
              </a:solidFill>
            </a:endParaRPr>
          </a:p>
        </p:txBody>
      </p:sp>
      <p:pic>
        <p:nvPicPr>
          <p:cNvPr id="120" name="Google Shape;120;p17"/>
          <p:cNvPicPr preferRelativeResize="0"/>
          <p:nvPr/>
        </p:nvPicPr>
        <p:blipFill>
          <a:blip r:embed="rId5">
            <a:alphaModFix/>
          </a:blip>
          <a:stretch>
            <a:fillRect/>
          </a:stretch>
        </p:blipFill>
        <p:spPr>
          <a:xfrm>
            <a:off x="3376075" y="3223675"/>
            <a:ext cx="3748051" cy="18675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Different sets statistics.</a:t>
            </a:r>
            <a:endParaRPr/>
          </a:p>
        </p:txBody>
      </p:sp>
      <p:sp>
        <p:nvSpPr>
          <p:cNvPr id="126" name="Google Shape;126;p18"/>
          <p:cNvSpPr txBox="1"/>
          <p:nvPr>
            <p:ph idx="1" type="body"/>
          </p:nvPr>
        </p:nvSpPr>
        <p:spPr>
          <a:xfrm>
            <a:off x="330200" y="628525"/>
            <a:ext cx="8483700" cy="4133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We indicate in </a:t>
            </a:r>
            <a:r>
              <a:rPr lang="es" sz="1500" u="sng"/>
              <a:t>underscore</a:t>
            </a:r>
            <a:r>
              <a:rPr lang="es" sz="1500"/>
              <a:t> </a:t>
            </a:r>
            <a:r>
              <a:rPr lang="es" sz="1500"/>
              <a:t>maximum</a:t>
            </a:r>
            <a:r>
              <a:rPr lang="es" sz="1500"/>
              <a:t> of each age range, and we add the difference of each age with respect to the baseline (the ethnicity that has the </a:t>
            </a:r>
            <a:r>
              <a:rPr lang="es" sz="1500"/>
              <a:t>maximum</a:t>
            </a:r>
            <a:r>
              <a:rPr lang="es" sz="1500"/>
              <a:t> frequency) per each range.</a:t>
            </a:r>
            <a:endParaRPr sz="1500"/>
          </a:p>
          <a:p>
            <a:pPr indent="0" lvl="0" marL="0" rtl="0" algn="l">
              <a:spcBef>
                <a:spcPts val="360"/>
              </a:spcBef>
              <a:spcAft>
                <a:spcPts val="0"/>
              </a:spcAft>
              <a:buNone/>
            </a:pPr>
            <a:r>
              <a:rPr lang="es" sz="1500"/>
              <a:t>We also mark in </a:t>
            </a:r>
            <a:r>
              <a:rPr lang="es" sz="1500">
                <a:highlight>
                  <a:srgbClr val="FFFF00"/>
                </a:highlight>
              </a:rPr>
              <a:t>yellow</a:t>
            </a:r>
            <a:r>
              <a:rPr lang="es" sz="1500"/>
              <a:t> those cases </a:t>
            </a:r>
            <a:r>
              <a:rPr lang="es" sz="1500"/>
              <a:t>where there is NO representation.</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100"/>
          </a:p>
          <a:p>
            <a:pPr indent="0" lvl="0" marL="0" rtl="0" algn="l">
              <a:spcBef>
                <a:spcPts val="360"/>
              </a:spcBef>
              <a:spcAft>
                <a:spcPts val="0"/>
              </a:spcAft>
              <a:buNone/>
            </a:pPr>
            <a:br>
              <a:rPr lang="es" sz="1100"/>
            </a:br>
            <a:r>
              <a:rPr lang="es" sz="1500"/>
              <a:t>Furthermore by the observed differences we can see dangerous levels for the same age ranges of African-Americans, and for both ethnicities on [14-18] years._______ _________ ________ __ _ _ _ ________________ __________ __________ _</a:t>
            </a:r>
            <a:endParaRPr sz="1500"/>
          </a:p>
          <a:p>
            <a:pPr indent="0" lvl="0" marL="0" rtl="0" algn="l">
              <a:spcBef>
                <a:spcPts val="0"/>
              </a:spcBef>
              <a:spcAft>
                <a:spcPts val="0"/>
              </a:spcAft>
              <a:buNone/>
            </a:pPr>
            <a:r>
              <a:t/>
            </a:r>
            <a:endParaRPr sz="1500"/>
          </a:p>
          <a:p>
            <a:pPr indent="0" lvl="0" marL="0" rtl="0" algn="l">
              <a:spcBef>
                <a:spcPts val="360"/>
              </a:spcBef>
              <a:spcAft>
                <a:spcPts val="0"/>
              </a:spcAft>
              <a:buNone/>
            </a:pPr>
            <a:r>
              <a:t/>
            </a:r>
            <a:endParaRPr sz="1500"/>
          </a:p>
        </p:txBody>
      </p:sp>
      <p:graphicFrame>
        <p:nvGraphicFramePr>
          <p:cNvPr id="127" name="Google Shape;127;p18"/>
          <p:cNvGraphicFramePr/>
          <p:nvPr/>
        </p:nvGraphicFramePr>
        <p:xfrm>
          <a:off x="219700" y="1558775"/>
          <a:ext cx="3000000" cy="3000000"/>
        </p:xfrm>
        <a:graphic>
          <a:graphicData uri="http://schemas.openxmlformats.org/drawingml/2006/table">
            <a:tbl>
              <a:tblPr>
                <a:noFill/>
                <a:tableStyleId>{23E69A55-70FC-43A7-8CA1-2DCFD2EAB7F3}</a:tableStyleId>
              </a:tblPr>
              <a:tblGrid>
                <a:gridCol w="1074275"/>
                <a:gridCol w="1074275"/>
                <a:gridCol w="1074275"/>
                <a:gridCol w="1125625"/>
                <a:gridCol w="1125600"/>
                <a:gridCol w="1125600"/>
                <a:gridCol w="1043475"/>
                <a:gridCol w="1084525"/>
              </a:tblGrid>
              <a:tr h="381000">
                <a:tc>
                  <a:txBody>
                    <a:bodyPr/>
                    <a:lstStyle/>
                    <a:p>
                      <a:pPr indent="0" lvl="0" marL="0" rtl="0" algn="l">
                        <a:spcBef>
                          <a:spcPts val="0"/>
                        </a:spcBef>
                        <a:spcAft>
                          <a:spcPts val="0"/>
                        </a:spcAft>
                        <a:buNone/>
                      </a:pPr>
                      <a:r>
                        <a:rPr lang="es"/>
                        <a:t>Ethn.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a:solidFill>
                            <a:schemeClr val="dk1"/>
                          </a:solidFill>
                        </a:rPr>
                        <a:t>7–13</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14–18</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19–24</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25–32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3</a:t>
                      </a:r>
                      <a:r>
                        <a:rPr lang="es">
                          <a:solidFill>
                            <a:schemeClr val="dk1"/>
                          </a:solidFill>
                        </a:rPr>
                        <a:t>3–45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46–60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Clr>
                          <a:schemeClr val="dk1"/>
                        </a:buClr>
                        <a:buSzPts val="1100"/>
                        <a:buFont typeface="Arial"/>
                        <a:buNone/>
                      </a:pPr>
                      <a:r>
                        <a:rPr lang="es">
                          <a:solidFill>
                            <a:schemeClr val="dk1"/>
                          </a:solidFill>
                        </a:rPr>
                        <a:t>61+</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r>
              <a:tr h="381000">
                <a:tc>
                  <a:txBody>
                    <a:bodyPr/>
                    <a:lstStyle/>
                    <a:p>
                      <a:pPr indent="0" lvl="0" marL="0" rtl="0" algn="l">
                        <a:spcBef>
                          <a:spcPts val="0"/>
                        </a:spcBef>
                        <a:spcAft>
                          <a:spcPts val="0"/>
                        </a:spcAft>
                        <a:buNone/>
                      </a:pPr>
                      <a:r>
                        <a:rPr lang="es"/>
                        <a:t>Caucasian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None/>
                      </a:pPr>
                      <a:r>
                        <a:rPr lang="es" u="sng">
                          <a:solidFill>
                            <a:schemeClr val="dk1"/>
                          </a:solidFill>
                        </a:rPr>
                        <a:t>14</a:t>
                      </a:r>
                      <a:r>
                        <a:rPr lang="es">
                          <a:solidFill>
                            <a:srgbClr val="888888"/>
                          </a:solidFill>
                        </a:rPr>
                        <a:t>    (+0%)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228</a:t>
                      </a:r>
                      <a:r>
                        <a:rPr lang="es">
                          <a:solidFill>
                            <a:srgbClr val="888888"/>
                          </a:solidFill>
                        </a:rPr>
                        <a:t>  </a:t>
                      </a:r>
                      <a:r>
                        <a:rPr lang="es">
                          <a:solidFill>
                            <a:srgbClr val="888888"/>
                          </a:solidFill>
                        </a:rPr>
                        <a:t>(+0%)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1885</a:t>
                      </a:r>
                      <a:r>
                        <a:rPr lang="es">
                          <a:solidFill>
                            <a:srgbClr val="888888"/>
                          </a:solidFill>
                        </a:rPr>
                        <a:t> </a:t>
                      </a:r>
                      <a:r>
                        <a:rPr lang="es">
                          <a:solidFill>
                            <a:srgbClr val="888888"/>
                          </a:solidFill>
                        </a:rPr>
                        <a:t>(+0%)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4201</a:t>
                      </a:r>
                      <a:r>
                        <a:rPr lang="es">
                          <a:solidFill>
                            <a:srgbClr val="888888"/>
                          </a:solidFill>
                        </a:rPr>
                        <a:t> </a:t>
                      </a:r>
                      <a:r>
                        <a:rPr lang="es">
                          <a:solidFill>
                            <a:srgbClr val="888888"/>
                          </a:solidFill>
                        </a:rPr>
                        <a:t>(+0%)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1854</a:t>
                      </a:r>
                      <a:r>
                        <a:rPr lang="es">
                          <a:solidFill>
                            <a:srgbClr val="888888"/>
                          </a:solidFill>
                        </a:rPr>
                        <a:t> </a:t>
                      </a:r>
                      <a:r>
                        <a:rPr lang="es">
                          <a:solidFill>
                            <a:srgbClr val="888888"/>
                          </a:solidFill>
                        </a:rPr>
                        <a:t>(+0%)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328</a:t>
                      </a:r>
                      <a:r>
                        <a:rPr lang="es">
                          <a:solidFill>
                            <a:srgbClr val="888888"/>
                          </a:solidFill>
                        </a:rPr>
                        <a:t> (+0%)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80</a:t>
                      </a:r>
                      <a:r>
                        <a:rPr lang="es">
                          <a:solidFill>
                            <a:srgbClr val="888888"/>
                          </a:solidFill>
                        </a:rPr>
                        <a:t>    </a:t>
                      </a:r>
                      <a:r>
                        <a:rPr lang="es">
                          <a:solidFill>
                            <a:srgbClr val="888888"/>
                          </a:solidFill>
                        </a:rPr>
                        <a:t>(+0%)</a:t>
                      </a:r>
                      <a:endParaRPr>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
                        <a:t>African-A.</a:t>
                      </a:r>
                      <a:endParaRPr/>
                    </a:p>
                  </a:txBody>
                  <a:tcPr marT="91425" marB="91425" marR="91425" marL="91425">
                    <a:lnT cap="flat" cmpd="sng" w="9525">
                      <a:solidFill>
                        <a:srgbClr val="9E9E9E"/>
                      </a:solidFill>
                      <a:prstDash val="solid"/>
                      <a:round/>
                      <a:headEnd len="sm" w="sm" type="none"/>
                      <a:tailEnd len="sm" w="sm" type="none"/>
                    </a:lnT>
                    <a:solidFill>
                      <a:srgbClr val="D9D2E9">
                        <a:alpha val="60780"/>
                      </a:srgbClr>
                    </a:solidFill>
                  </a:tcPr>
                </a:tc>
                <a:tc>
                  <a:txBody>
                    <a:bodyPr/>
                    <a:lstStyle/>
                    <a:p>
                      <a:pPr indent="0" lvl="0" marL="0" rtl="0" algn="l">
                        <a:spcBef>
                          <a:spcPts val="0"/>
                        </a:spcBef>
                        <a:spcAft>
                          <a:spcPts val="0"/>
                        </a:spcAft>
                        <a:buNone/>
                      </a:pPr>
                      <a:r>
                        <a:rPr lang="es">
                          <a:solidFill>
                            <a:schemeClr val="dk1"/>
                          </a:solidFill>
                        </a:rPr>
                        <a:t>5</a:t>
                      </a:r>
                      <a:r>
                        <a:rPr lang="es">
                          <a:solidFill>
                            <a:srgbClr val="888888"/>
                          </a:solidFill>
                        </a:rPr>
                        <a:t>     (-64%)</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11</a:t>
                      </a:r>
                      <a:r>
                        <a:rPr lang="es">
                          <a:solidFill>
                            <a:srgbClr val="888888"/>
                          </a:solidFill>
                        </a:rPr>
                        <a:t>   (-95%)</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112</a:t>
                      </a:r>
                      <a:r>
                        <a:rPr lang="es">
                          <a:solidFill>
                            <a:srgbClr val="888888"/>
                          </a:solidFill>
                        </a:rPr>
                        <a:t>  (-94%)</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563</a:t>
                      </a:r>
                      <a:r>
                        <a:rPr lang="es">
                          <a:solidFill>
                            <a:srgbClr val="888888"/>
                          </a:solidFill>
                        </a:rPr>
                        <a:t>  (-87%)</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345</a:t>
                      </a:r>
                      <a:r>
                        <a:rPr lang="es">
                          <a:solidFill>
                            <a:srgbClr val="888888"/>
                          </a:solidFill>
                        </a:rPr>
                        <a:t>  (-81%)</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33</a:t>
                      </a:r>
                      <a:r>
                        <a:rPr lang="es">
                          <a:solidFill>
                            <a:srgbClr val="888888"/>
                          </a:solidFill>
                        </a:rPr>
                        <a:t>  (-90%)</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5</a:t>
                      </a:r>
                      <a:r>
                        <a:rPr lang="es">
                          <a:solidFill>
                            <a:srgbClr val="888888"/>
                          </a:solidFill>
                        </a:rPr>
                        <a:t>     (-94%)</a:t>
                      </a:r>
                      <a:endParaRPr>
                        <a:solidFill>
                          <a:srgbClr val="888888"/>
                        </a:solidFill>
                      </a:endParaRPr>
                    </a:p>
                  </a:txBody>
                  <a:tcPr marT="91425" marB="91425" marR="91425" marL="91425">
                    <a:lnT cap="flat" cmpd="sng" w="9525">
                      <a:solidFill>
                        <a:srgbClr val="9E9E9E"/>
                      </a:solidFill>
                      <a:prstDash val="solid"/>
                      <a:round/>
                      <a:headEnd len="sm" w="sm" type="none"/>
                      <a:tailEnd len="sm" w="sm" type="none"/>
                    </a:lnT>
                  </a:tcPr>
                </a:tc>
              </a:tr>
              <a:tr h="100000">
                <a:tc>
                  <a:txBody>
                    <a:bodyPr/>
                    <a:lstStyle/>
                    <a:p>
                      <a:pPr indent="0" lvl="0" marL="0" rtl="0" algn="l">
                        <a:spcBef>
                          <a:spcPts val="0"/>
                        </a:spcBef>
                        <a:spcAft>
                          <a:spcPts val="0"/>
                        </a:spcAft>
                        <a:buNone/>
                      </a:pPr>
                      <a:r>
                        <a:rPr lang="es"/>
                        <a:t>Asian</a:t>
                      </a:r>
                      <a:endParaRPr/>
                    </a:p>
                  </a:txBody>
                  <a:tcPr marT="91425" marB="91425" marR="91425" marL="91425">
                    <a:solidFill>
                      <a:srgbClr val="D9D2E9">
                        <a:alpha val="60780"/>
                      </a:srgbClr>
                    </a:solidFill>
                  </a:tcPr>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888888"/>
                          </a:solidFill>
                        </a:rPr>
                        <a:t>   (-100%)</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rPr>
                        <a:t>15</a:t>
                      </a:r>
                      <a:r>
                        <a:rPr lang="es">
                          <a:solidFill>
                            <a:srgbClr val="888888"/>
                          </a:solidFill>
                        </a:rPr>
                        <a:t>   (-93%)</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rPr>
                        <a:t>72</a:t>
                      </a:r>
                      <a:r>
                        <a:rPr lang="es">
                          <a:solidFill>
                            <a:srgbClr val="888888"/>
                          </a:solidFill>
                        </a:rPr>
                        <a:t>    (-96%)</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rPr>
                        <a:t>189</a:t>
                      </a:r>
                      <a:r>
                        <a:rPr lang="es">
                          <a:solidFill>
                            <a:srgbClr val="888888"/>
                          </a:solidFill>
                        </a:rPr>
                        <a:t>  (-96%)</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rPr>
                        <a:t>60</a:t>
                      </a:r>
                      <a:r>
                        <a:rPr lang="es">
                          <a:solidFill>
                            <a:srgbClr val="888888"/>
                          </a:solidFill>
                        </a:rPr>
                        <a:t>    (-97%)</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888888"/>
                          </a:solidFill>
                        </a:rPr>
                        <a:t>  (-100%)</a:t>
                      </a:r>
                      <a:endParaRPr>
                        <a:solidFill>
                          <a:srgbClr val="888888"/>
                        </a:solidFill>
                      </a:endParaRPr>
                    </a:p>
                  </a:txBody>
                  <a:tcPr marT="91425" marB="91425" marR="91425" marL="91425"/>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888888"/>
                          </a:solidFill>
                        </a:rPr>
                        <a:t>   (-100%)</a:t>
                      </a:r>
                      <a:endParaRPr>
                        <a:solidFill>
                          <a:srgbClr val="888888"/>
                        </a:solidFill>
                      </a:endParaRPr>
                    </a:p>
                  </a:txBody>
                  <a:tcPr marT="91425" marB="91425" marR="91425" marL="91425"/>
                </a:tc>
              </a:tr>
            </a:tbl>
          </a:graphicData>
        </a:graphic>
      </p:graphicFrame>
      <p:sp>
        <p:nvSpPr>
          <p:cNvPr id="128" name="Google Shape;128;p18"/>
          <p:cNvSpPr/>
          <p:nvPr/>
        </p:nvSpPr>
        <p:spPr>
          <a:xfrm>
            <a:off x="266925" y="3377675"/>
            <a:ext cx="8594100" cy="4311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We can see how we don’t have </a:t>
            </a:r>
            <a:r>
              <a:rPr b="1" lang="es">
                <a:solidFill>
                  <a:srgbClr val="FF0000"/>
                </a:solidFill>
              </a:rPr>
              <a:t>any representation</a:t>
            </a:r>
            <a:r>
              <a:rPr lang="es"/>
              <a:t> for </a:t>
            </a:r>
            <a:r>
              <a:rPr b="1" lang="es"/>
              <a:t>Asian</a:t>
            </a:r>
            <a:r>
              <a:rPr lang="es"/>
              <a:t> subjects of ages </a:t>
            </a:r>
            <a:r>
              <a:rPr b="1" lang="es"/>
              <a:t>[7–13], [46–60] and 61+</a:t>
            </a:r>
            <a:r>
              <a:rPr lang="es"/>
              <a:t>.</a:t>
            </a:r>
            <a:endParaRPr/>
          </a:p>
        </p:txBody>
      </p:sp>
      <p:sp>
        <p:nvSpPr>
          <p:cNvPr id="129" name="Google Shape;129;p18"/>
          <p:cNvSpPr txBox="1"/>
          <p:nvPr/>
        </p:nvSpPr>
        <p:spPr>
          <a:xfrm rot="1060134">
            <a:off x="8353502" y="3033651"/>
            <a:ext cx="674100" cy="8726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400">
                <a:solidFill>
                  <a:schemeClr val="dk1"/>
                </a:solidFill>
              </a:rPr>
              <a:t>❗️</a:t>
            </a:r>
            <a:endParaRPr sz="6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Different sets statistics.</a:t>
            </a:r>
            <a:endParaRPr/>
          </a:p>
        </p:txBody>
      </p:sp>
      <p:sp>
        <p:nvSpPr>
          <p:cNvPr id="135" name="Google Shape;135;p19"/>
          <p:cNvSpPr txBox="1"/>
          <p:nvPr>
            <p:ph idx="1" type="body"/>
          </p:nvPr>
        </p:nvSpPr>
        <p:spPr>
          <a:xfrm>
            <a:off x="330200" y="628525"/>
            <a:ext cx="8483700" cy="4133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a:p>
            <a:pPr indent="0" lvl="0" marL="0" rtl="0" algn="l">
              <a:spcBef>
                <a:spcPts val="360"/>
              </a:spcBef>
              <a:spcAft>
                <a:spcPts val="0"/>
              </a:spcAft>
              <a:buNone/>
            </a:pPr>
            <a:r>
              <a:t/>
            </a:r>
            <a:endParaRPr sz="1500"/>
          </a:p>
        </p:txBody>
      </p:sp>
      <p:graphicFrame>
        <p:nvGraphicFramePr>
          <p:cNvPr id="136" name="Google Shape;136;p19"/>
          <p:cNvGraphicFramePr/>
          <p:nvPr/>
        </p:nvGraphicFramePr>
        <p:xfrm>
          <a:off x="128700" y="723500"/>
          <a:ext cx="3000000" cy="3000000"/>
        </p:xfrm>
        <a:graphic>
          <a:graphicData uri="http://schemas.openxmlformats.org/drawingml/2006/table">
            <a:tbl>
              <a:tblPr>
                <a:noFill/>
                <a:tableStyleId>{23E69A55-70FC-43A7-8CA1-2DCFD2EAB7F3}</a:tableStyleId>
              </a:tblPr>
              <a:tblGrid>
                <a:gridCol w="382850"/>
                <a:gridCol w="1088875"/>
                <a:gridCol w="997700"/>
                <a:gridCol w="1018175"/>
                <a:gridCol w="1147550"/>
                <a:gridCol w="1127000"/>
                <a:gridCol w="1127000"/>
                <a:gridCol w="1030975"/>
                <a:gridCol w="966575"/>
              </a:tblGrid>
              <a:tr h="381000">
                <a:tc gridSpan="2">
                  <a:txBody>
                    <a:bodyPr/>
                    <a:lstStyle/>
                    <a:p>
                      <a:pPr indent="0" lvl="0" marL="0" rtl="0" algn="l">
                        <a:spcBef>
                          <a:spcPts val="0"/>
                        </a:spcBef>
                        <a:spcAft>
                          <a:spcPts val="0"/>
                        </a:spcAft>
                        <a:buNone/>
                      </a:pPr>
                      <a:r>
                        <a:rPr lang="es"/>
                        <a:t>Gender / Ethn.</a:t>
                      </a:r>
                      <a:endParaRPr/>
                    </a:p>
                  </a:txBody>
                  <a:tcPr marT="91425" marB="91425" marR="91425" marL="91425">
                    <a:lnB cap="flat" cmpd="sng" w="9525">
                      <a:solidFill>
                        <a:srgbClr val="9E9E9E"/>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lang="es">
                          <a:solidFill>
                            <a:schemeClr val="dk1"/>
                          </a:solidFill>
                        </a:rPr>
                        <a:t>7–13</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14–18</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19–24</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25–32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33–45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46–60 </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c>
                  <a:txBody>
                    <a:bodyPr/>
                    <a:lstStyle/>
                    <a:p>
                      <a:pPr indent="0" lvl="0" marL="0" rtl="0" algn="ctr">
                        <a:lnSpc>
                          <a:spcPct val="115000"/>
                        </a:lnSpc>
                        <a:spcBef>
                          <a:spcPts val="0"/>
                        </a:spcBef>
                        <a:spcAft>
                          <a:spcPts val="0"/>
                        </a:spcAft>
                        <a:buNone/>
                      </a:pPr>
                      <a:r>
                        <a:rPr lang="es">
                          <a:solidFill>
                            <a:schemeClr val="dk1"/>
                          </a:solidFill>
                        </a:rPr>
                        <a:t>61+</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9DAF8">
                        <a:alpha val="56960"/>
                      </a:srgbClr>
                    </a:solidFill>
                  </a:tcPr>
                </a:tc>
              </a:tr>
              <a:tr h="381000">
                <a:tc rowSpan="3">
                  <a:txBody>
                    <a:bodyPr/>
                    <a:lstStyle/>
                    <a:p>
                      <a:pPr indent="0" lvl="0" marL="0" rtl="0" algn="ctr">
                        <a:spcBef>
                          <a:spcPts val="0"/>
                        </a:spcBef>
                        <a:spcAft>
                          <a:spcPts val="0"/>
                        </a:spcAft>
                        <a:buNone/>
                      </a:pPr>
                      <a:r>
                        <a:rPr lang="es"/>
                        <a:t>F</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s"/>
                        <a:t>Caucasian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None/>
                      </a:pPr>
                      <a:r>
                        <a:rPr lang="es" u="sng">
                          <a:solidFill>
                            <a:schemeClr val="dk1"/>
                          </a:solidFill>
                        </a:rPr>
                        <a:t>8</a:t>
                      </a:r>
                      <a:r>
                        <a:rPr lang="es">
                          <a:solidFill>
                            <a:schemeClr val="dk1"/>
                          </a:solidFill>
                        </a:rPr>
                        <a:t>    </a:t>
                      </a:r>
                      <a:r>
                        <a:rPr lang="es">
                          <a:solidFill>
                            <a:srgbClr val="999999"/>
                          </a:solidFill>
                        </a:rPr>
                        <a:t>(+0%)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72</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919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2378</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929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149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29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s"/>
                        <a:t>African-A.</a:t>
                      </a:r>
                      <a:endParaRPr/>
                    </a:p>
                  </a:txBody>
                  <a:tcPr marT="91425" marB="91425" marR="91425" marL="91425">
                    <a:lnT cap="flat" cmpd="sng" w="9525">
                      <a:solidFill>
                        <a:srgbClr val="9E9E9E"/>
                      </a:solidFill>
                      <a:prstDash val="solid"/>
                      <a:round/>
                      <a:headEnd len="sm" w="sm" type="none"/>
                      <a:tailEnd len="sm" w="sm" type="none"/>
                    </a:lnT>
                    <a:solidFill>
                      <a:srgbClr val="D9D2E9">
                        <a:alpha val="60780"/>
                      </a:srgbClr>
                    </a:solidFill>
                  </a:tcPr>
                </a:tc>
                <a:tc>
                  <a:txBody>
                    <a:bodyPr/>
                    <a:lstStyle/>
                    <a:p>
                      <a:pPr indent="0" lvl="0" marL="0" rtl="0" algn="l">
                        <a:spcBef>
                          <a:spcPts val="0"/>
                        </a:spcBef>
                        <a:spcAft>
                          <a:spcPts val="0"/>
                        </a:spcAft>
                        <a:buNone/>
                      </a:pPr>
                      <a:r>
                        <a:rPr lang="es">
                          <a:solidFill>
                            <a:schemeClr val="dk1"/>
                          </a:solidFill>
                        </a:rPr>
                        <a:t>4</a:t>
                      </a:r>
                      <a:r>
                        <a:rPr lang="es">
                          <a:solidFill>
                            <a:srgbClr val="999999"/>
                          </a:solidFill>
                        </a:rPr>
                        <a:t>   (-50%)</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7</a:t>
                      </a:r>
                      <a:r>
                        <a:rPr lang="es">
                          <a:solidFill>
                            <a:srgbClr val="999999"/>
                          </a:solidFill>
                        </a:rPr>
                        <a:t>    (-90%)</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69</a:t>
                      </a:r>
                      <a:r>
                        <a:rPr lang="es">
                          <a:solidFill>
                            <a:srgbClr val="999999"/>
                          </a:solidFill>
                        </a:rPr>
                        <a:t>    (-92%)</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390</a:t>
                      </a:r>
                      <a:r>
                        <a:rPr lang="es">
                          <a:solidFill>
                            <a:srgbClr val="999999"/>
                          </a:solidFill>
                        </a:rPr>
                        <a:t>  (-84%)</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244</a:t>
                      </a:r>
                      <a:r>
                        <a:rPr lang="es">
                          <a:solidFill>
                            <a:srgbClr val="999999"/>
                          </a:solidFill>
                        </a:rPr>
                        <a:t>  (-74%)</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rPr>
                        <a:t>19</a:t>
                      </a:r>
                      <a:r>
                        <a:rPr lang="es">
                          <a:solidFill>
                            <a:srgbClr val="999999"/>
                          </a:solidFill>
                        </a:rPr>
                        <a:t>  (-87%)</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T cap="flat" cmpd="sng" w="9525">
                      <a:solidFill>
                        <a:srgbClr val="9E9E9E"/>
                      </a:solidFill>
                      <a:prstDash val="solid"/>
                      <a:round/>
                      <a:headEnd len="sm" w="sm" type="none"/>
                      <a:tailEnd len="sm" w="sm" type="none"/>
                    </a:lnT>
                  </a:tcPr>
                </a:tc>
              </a:tr>
              <a:tr h="100000">
                <a:tc vMerge="1"/>
                <a:tc>
                  <a:txBody>
                    <a:bodyPr/>
                    <a:lstStyle/>
                    <a:p>
                      <a:pPr indent="0" lvl="0" marL="0" rtl="0" algn="l">
                        <a:spcBef>
                          <a:spcPts val="0"/>
                        </a:spcBef>
                        <a:spcAft>
                          <a:spcPts val="0"/>
                        </a:spcAft>
                        <a:buNone/>
                      </a:pPr>
                      <a:r>
                        <a:rPr lang="es"/>
                        <a:t>Asian</a:t>
                      </a:r>
                      <a:endParaRPr/>
                    </a:p>
                  </a:txBody>
                  <a:tcPr marT="91425" marB="91425" marR="91425" marL="91425">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Clr>
                          <a:schemeClr val="dk1"/>
                        </a:buClr>
                        <a:buSzPts val="1100"/>
                        <a:buFont typeface="Arial"/>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6</a:t>
                      </a:r>
                      <a:r>
                        <a:rPr lang="es">
                          <a:solidFill>
                            <a:srgbClr val="999999"/>
                          </a:solidFill>
                        </a:rPr>
                        <a:t>    (-92%)</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49</a:t>
                      </a:r>
                      <a:r>
                        <a:rPr lang="es">
                          <a:solidFill>
                            <a:srgbClr val="999999"/>
                          </a:solidFill>
                        </a:rPr>
                        <a:t>    (-95%)</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134</a:t>
                      </a:r>
                      <a:r>
                        <a:rPr lang="es">
                          <a:solidFill>
                            <a:srgbClr val="999999"/>
                          </a:solidFill>
                        </a:rPr>
                        <a:t>  (-94%)</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50</a:t>
                      </a:r>
                      <a:r>
                        <a:rPr lang="es">
                          <a:solidFill>
                            <a:srgbClr val="999999"/>
                          </a:solidFill>
                        </a:rPr>
                        <a:t>    (-95%)</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B cap="flat" cmpd="sng" w="9525">
                      <a:solidFill>
                        <a:srgbClr val="9E9E9E"/>
                      </a:solidFill>
                      <a:prstDash val="solid"/>
                      <a:round/>
                      <a:headEnd len="sm" w="sm" type="none"/>
                      <a:tailEnd len="sm" w="sm" type="none"/>
                    </a:lnB>
                  </a:tcPr>
                </a:tc>
              </a:tr>
              <a:tr h="100000">
                <a:tc rowSpan="3">
                  <a:txBody>
                    <a:bodyPr/>
                    <a:lstStyle/>
                    <a:p>
                      <a:pPr indent="0" lvl="0" marL="0" rtl="0" algn="ctr">
                        <a:spcBef>
                          <a:spcPts val="0"/>
                        </a:spcBef>
                        <a:spcAft>
                          <a:spcPts val="0"/>
                        </a:spcAft>
                        <a:buNone/>
                      </a:pPr>
                      <a:r>
                        <a:rPr lang="es"/>
                        <a:t>M</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s"/>
                        <a:t>Caucasian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None/>
                      </a:pPr>
                      <a:r>
                        <a:rPr lang="es" u="sng">
                          <a:solidFill>
                            <a:schemeClr val="dk1"/>
                          </a:solidFill>
                        </a:rPr>
                        <a:t>6</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156</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966</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1823</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925</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179</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u="sng">
                          <a:solidFill>
                            <a:schemeClr val="dk1"/>
                          </a:solidFill>
                        </a:rPr>
                        <a:t>51</a:t>
                      </a:r>
                      <a:r>
                        <a:rPr lang="es">
                          <a:solidFill>
                            <a:srgbClr val="999999"/>
                          </a:solidFill>
                        </a:rPr>
                        <a:t>  (+0%)</a:t>
                      </a:r>
                      <a:endParaRPr b="1" u="sng">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vMerge="1"/>
                <a:tc>
                  <a:txBody>
                    <a:bodyPr/>
                    <a:lstStyle/>
                    <a:p>
                      <a:pPr indent="0" lvl="0" marL="0" rtl="0" algn="l">
                        <a:spcBef>
                          <a:spcPts val="0"/>
                        </a:spcBef>
                        <a:spcAft>
                          <a:spcPts val="0"/>
                        </a:spcAft>
                        <a:buNone/>
                      </a:pPr>
                      <a:r>
                        <a:rPr lang="es"/>
                        <a:t>African-A.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None/>
                      </a:pPr>
                      <a:r>
                        <a:rPr lang="es">
                          <a:solidFill>
                            <a:schemeClr val="dk1"/>
                          </a:solidFill>
                        </a:rPr>
                        <a:t>1</a:t>
                      </a:r>
                      <a:r>
                        <a:rPr lang="es">
                          <a:solidFill>
                            <a:srgbClr val="999999"/>
                          </a:solidFill>
                        </a:rPr>
                        <a:t>   (-83%)</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4</a:t>
                      </a:r>
                      <a:r>
                        <a:rPr lang="es">
                          <a:solidFill>
                            <a:srgbClr val="999999"/>
                          </a:solidFill>
                        </a:rPr>
                        <a:t>    (-97%)</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43</a:t>
                      </a:r>
                      <a:r>
                        <a:rPr lang="es">
                          <a:solidFill>
                            <a:srgbClr val="999999"/>
                          </a:solidFill>
                        </a:rPr>
                        <a:t>    (-96%)</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173</a:t>
                      </a:r>
                      <a:r>
                        <a:rPr lang="es">
                          <a:solidFill>
                            <a:srgbClr val="999999"/>
                          </a:solidFill>
                        </a:rPr>
                        <a:t>  (-91%)</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101</a:t>
                      </a:r>
                      <a:r>
                        <a:rPr lang="es">
                          <a:solidFill>
                            <a:srgbClr val="999999"/>
                          </a:solidFill>
                        </a:rPr>
                        <a:t>  (-89%)</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14</a:t>
                      </a:r>
                      <a:r>
                        <a:rPr lang="es">
                          <a:solidFill>
                            <a:srgbClr val="999999"/>
                          </a:solidFill>
                        </a:rPr>
                        <a:t>  (-92%)</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5</a:t>
                      </a:r>
                      <a:r>
                        <a:rPr lang="es">
                          <a:solidFill>
                            <a:srgbClr val="999999"/>
                          </a:solidFill>
                        </a:rPr>
                        <a:t>   (-90%)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vMerge="1"/>
                <a:tc>
                  <a:txBody>
                    <a:bodyPr/>
                    <a:lstStyle/>
                    <a:p>
                      <a:pPr indent="0" lvl="0" marL="0" rtl="0" algn="l">
                        <a:spcBef>
                          <a:spcPts val="0"/>
                        </a:spcBef>
                        <a:spcAft>
                          <a:spcPts val="0"/>
                        </a:spcAft>
                        <a:buNone/>
                      </a:pPr>
                      <a:r>
                        <a:rPr lang="es"/>
                        <a:t>Asian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alpha val="60780"/>
                      </a:srgbClr>
                    </a:solidFill>
                  </a:tcPr>
                </a:tc>
                <a:tc>
                  <a:txBody>
                    <a:bodyPr/>
                    <a:lstStyle/>
                    <a:p>
                      <a:pPr indent="0" lvl="0" marL="0" rtl="0" algn="l">
                        <a:spcBef>
                          <a:spcPts val="0"/>
                        </a:spcBef>
                        <a:spcAft>
                          <a:spcPts val="0"/>
                        </a:spcAft>
                        <a:buClr>
                          <a:schemeClr val="dk1"/>
                        </a:buClr>
                        <a:buSzPts val="1100"/>
                        <a:buFont typeface="Arial"/>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9</a:t>
                      </a:r>
                      <a:r>
                        <a:rPr lang="es">
                          <a:solidFill>
                            <a:srgbClr val="999999"/>
                          </a:solidFill>
                        </a:rPr>
                        <a:t>    (-94%)</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23</a:t>
                      </a:r>
                      <a:r>
                        <a:rPr lang="es">
                          <a:solidFill>
                            <a:srgbClr val="999999"/>
                          </a:solidFill>
                        </a:rPr>
                        <a:t>    (-98%)</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55</a:t>
                      </a:r>
                      <a:r>
                        <a:rPr lang="es">
                          <a:solidFill>
                            <a:srgbClr val="999999"/>
                          </a:solidFill>
                        </a:rPr>
                        <a:t>    (-97%)</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10</a:t>
                      </a:r>
                      <a:r>
                        <a:rPr lang="es">
                          <a:solidFill>
                            <a:srgbClr val="999999"/>
                          </a:solidFill>
                        </a:rPr>
                        <a:t>    (-99%)</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highlight>
                            <a:srgbClr val="FFFF00"/>
                          </a:highlight>
                        </a:rPr>
                        <a:t>0</a:t>
                      </a:r>
                      <a:r>
                        <a:rPr lang="es">
                          <a:solidFill>
                            <a:srgbClr val="999999"/>
                          </a:solidFill>
                        </a:rPr>
                        <a:t> (-100%)</a:t>
                      </a:r>
                      <a:endParaRPr>
                        <a:solidFill>
                          <a:srgbClr val="999999"/>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7" name="Google Shape;137;p19"/>
          <p:cNvSpPr/>
          <p:nvPr/>
        </p:nvSpPr>
        <p:spPr>
          <a:xfrm>
            <a:off x="184725" y="4322200"/>
            <a:ext cx="8676300" cy="4311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Asian</a:t>
            </a:r>
            <a:r>
              <a:rPr lang="es"/>
              <a:t> is the </a:t>
            </a:r>
            <a:r>
              <a:rPr lang="es">
                <a:solidFill>
                  <a:srgbClr val="FF0000"/>
                </a:solidFill>
              </a:rPr>
              <a:t>worst ethnicity in terms of representation</a:t>
            </a:r>
            <a:r>
              <a:rPr lang="es"/>
              <a:t>, and </a:t>
            </a:r>
            <a:r>
              <a:rPr b="1" lang="es"/>
              <a:t>Male</a:t>
            </a:r>
            <a:r>
              <a:rPr lang="es"/>
              <a:t> is </a:t>
            </a:r>
            <a:r>
              <a:rPr lang="es">
                <a:solidFill>
                  <a:srgbClr val="FF0000"/>
                </a:solidFill>
              </a:rPr>
              <a:t>worse represented</a:t>
            </a:r>
            <a:r>
              <a:rPr lang="es"/>
              <a:t> than </a:t>
            </a:r>
            <a:r>
              <a:rPr b="1" lang="es"/>
              <a:t>Female</a:t>
            </a:r>
            <a:r>
              <a:rPr lang="es"/>
              <a:t> also.</a:t>
            </a:r>
            <a:endParaRPr/>
          </a:p>
        </p:txBody>
      </p:sp>
      <p:sp>
        <p:nvSpPr>
          <p:cNvPr id="138" name="Google Shape;138;p19"/>
          <p:cNvSpPr txBox="1"/>
          <p:nvPr/>
        </p:nvSpPr>
        <p:spPr>
          <a:xfrm rot="1060134">
            <a:off x="8505902" y="3978176"/>
            <a:ext cx="674100" cy="8726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400">
                <a:solidFill>
                  <a:schemeClr val="dk1"/>
                </a:solidFill>
              </a:rPr>
              <a:t>❗️</a:t>
            </a:r>
            <a:endParaRPr sz="6400">
              <a:solidFill>
                <a:schemeClr val="dk1"/>
              </a:solidFill>
            </a:endParaRPr>
          </a:p>
        </p:txBody>
      </p:sp>
      <p:sp>
        <p:nvSpPr>
          <p:cNvPr id="139" name="Google Shape;139;p19"/>
          <p:cNvSpPr/>
          <p:nvPr/>
        </p:nvSpPr>
        <p:spPr>
          <a:xfrm>
            <a:off x="184800" y="3711775"/>
            <a:ext cx="8676300" cy="4311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We can see how </a:t>
            </a:r>
            <a:r>
              <a:rPr b="1" lang="es"/>
              <a:t>African-A</a:t>
            </a:r>
            <a:r>
              <a:rPr lang="es"/>
              <a:t> is </a:t>
            </a:r>
            <a:r>
              <a:rPr lang="es">
                <a:solidFill>
                  <a:srgbClr val="FF0000"/>
                </a:solidFill>
              </a:rPr>
              <a:t>under-represented</a:t>
            </a:r>
            <a:r>
              <a:rPr lang="es"/>
              <a:t>, and within them </a:t>
            </a:r>
            <a:r>
              <a:rPr b="1" lang="es"/>
              <a:t>Male</a:t>
            </a:r>
            <a:r>
              <a:rPr lang="es"/>
              <a:t> is </a:t>
            </a:r>
            <a:r>
              <a:rPr lang="es">
                <a:solidFill>
                  <a:srgbClr val="FF0000"/>
                </a:solidFill>
              </a:rPr>
              <a:t>worse represented</a:t>
            </a:r>
            <a:r>
              <a:rPr lang="es"/>
              <a:t> than </a:t>
            </a:r>
            <a:r>
              <a:rPr b="1" lang="es"/>
              <a:t>Female</a:t>
            </a:r>
            <a:r>
              <a:rPr lang="es"/>
              <a:t>.</a:t>
            </a:r>
            <a:endParaRPr/>
          </a:p>
        </p:txBody>
      </p:sp>
      <p:sp>
        <p:nvSpPr>
          <p:cNvPr id="140" name="Google Shape;140;p19"/>
          <p:cNvSpPr txBox="1"/>
          <p:nvPr/>
        </p:nvSpPr>
        <p:spPr>
          <a:xfrm rot="1060134">
            <a:off x="8423777" y="3367751"/>
            <a:ext cx="674100" cy="8726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6400">
                <a:solidFill>
                  <a:schemeClr val="dk1"/>
                </a:solidFill>
              </a:rPr>
              <a:t>❗️</a:t>
            </a:r>
            <a:endParaRPr sz="6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Different sets statistics.</a:t>
            </a:r>
            <a:endParaRPr/>
          </a:p>
        </p:txBody>
      </p:sp>
      <p:sp>
        <p:nvSpPr>
          <p:cNvPr id="146" name="Google Shape;146;p20"/>
          <p:cNvSpPr txBox="1"/>
          <p:nvPr/>
        </p:nvSpPr>
        <p:spPr>
          <a:xfrm>
            <a:off x="397100" y="1036900"/>
            <a:ext cx="4086000" cy="3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1600" u="sng">
                <a:solidFill>
                  <a:schemeClr val="dk1"/>
                </a:solidFill>
              </a:rPr>
              <a:t>Age Distr. by Ethnicity for Gender = Male</a:t>
            </a:r>
            <a:endParaRPr i="1" sz="1600" u="sng">
              <a:solidFill>
                <a:schemeClr val="dk1"/>
              </a:solidFill>
            </a:endParaRPr>
          </a:p>
        </p:txBody>
      </p:sp>
      <p:sp>
        <p:nvSpPr>
          <p:cNvPr id="147" name="Google Shape;147;p20"/>
          <p:cNvSpPr txBox="1"/>
          <p:nvPr/>
        </p:nvSpPr>
        <p:spPr>
          <a:xfrm>
            <a:off x="4924475" y="1036900"/>
            <a:ext cx="4086000" cy="3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1600" u="sng">
                <a:solidFill>
                  <a:schemeClr val="dk1"/>
                </a:solidFill>
              </a:rPr>
              <a:t>Age Distr. by Ethnicity for </a:t>
            </a:r>
            <a:r>
              <a:rPr i="1" lang="es" sz="1600" u="sng">
                <a:solidFill>
                  <a:schemeClr val="dk1"/>
                </a:solidFill>
              </a:rPr>
              <a:t>Gender = Fem.</a:t>
            </a:r>
            <a:endParaRPr i="1" sz="1600" u="sng">
              <a:solidFill>
                <a:schemeClr val="dk1"/>
              </a:solidFill>
            </a:endParaRPr>
          </a:p>
        </p:txBody>
      </p:sp>
      <p:sp>
        <p:nvSpPr>
          <p:cNvPr id="148" name="Google Shape;148;p20"/>
          <p:cNvSpPr txBox="1"/>
          <p:nvPr/>
        </p:nvSpPr>
        <p:spPr>
          <a:xfrm>
            <a:off x="381650" y="3512425"/>
            <a:ext cx="4116900" cy="123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chemeClr val="dk1"/>
                </a:solidFill>
              </a:rPr>
              <a:t>We can see how the age distribution is very similar by </a:t>
            </a:r>
            <a:r>
              <a:rPr lang="es" sz="1500">
                <a:solidFill>
                  <a:schemeClr val="dk1"/>
                </a:solidFill>
              </a:rPr>
              <a:t>ethnicities, being the caucasian the ethnicity which more users by a great difference. Moreover, asian male users there are only a few between 19 and 32 years.</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49" name="Google Shape;149;p20"/>
          <p:cNvSpPr txBox="1"/>
          <p:nvPr/>
        </p:nvSpPr>
        <p:spPr>
          <a:xfrm>
            <a:off x="5029850" y="3602550"/>
            <a:ext cx="4181100" cy="12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dk1"/>
                </a:solidFill>
              </a:rPr>
              <a:t>The female distribution is very similar to the male one but with a </a:t>
            </a:r>
            <a:r>
              <a:rPr lang="es" sz="1500">
                <a:solidFill>
                  <a:schemeClr val="dk1"/>
                </a:solidFill>
              </a:rPr>
              <a:t>bigger</a:t>
            </a:r>
            <a:r>
              <a:rPr lang="es" sz="1500">
                <a:solidFill>
                  <a:schemeClr val="dk1"/>
                </a:solidFill>
              </a:rPr>
              <a:t> number of users. Now, there are images of asian users in the range of 33-45 years.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pic>
        <p:nvPicPr>
          <p:cNvPr id="150" name="Google Shape;150;p20"/>
          <p:cNvPicPr preferRelativeResize="0"/>
          <p:nvPr/>
        </p:nvPicPr>
        <p:blipFill>
          <a:blip r:embed="rId3">
            <a:alphaModFix/>
          </a:blip>
          <a:stretch>
            <a:fillRect/>
          </a:stretch>
        </p:blipFill>
        <p:spPr>
          <a:xfrm>
            <a:off x="4739600" y="1446525"/>
            <a:ext cx="4181089" cy="2065901"/>
          </a:xfrm>
          <a:prstGeom prst="rect">
            <a:avLst/>
          </a:prstGeom>
          <a:noFill/>
          <a:ln>
            <a:noFill/>
          </a:ln>
        </p:spPr>
      </p:pic>
      <p:pic>
        <p:nvPicPr>
          <p:cNvPr id="151" name="Google Shape;151;p20"/>
          <p:cNvPicPr preferRelativeResize="0"/>
          <p:nvPr/>
        </p:nvPicPr>
        <p:blipFill>
          <a:blip r:embed="rId4">
            <a:alphaModFix/>
          </a:blip>
          <a:stretch>
            <a:fillRect/>
          </a:stretch>
        </p:blipFill>
        <p:spPr>
          <a:xfrm>
            <a:off x="118175" y="1436450"/>
            <a:ext cx="4221865" cy="2086049"/>
          </a:xfrm>
          <a:prstGeom prst="rect">
            <a:avLst/>
          </a:prstGeom>
          <a:noFill/>
          <a:ln>
            <a:noFill/>
          </a:ln>
        </p:spPr>
      </p:pic>
      <p:sp>
        <p:nvSpPr>
          <p:cNvPr id="152" name="Google Shape;152;p20"/>
          <p:cNvSpPr txBox="1"/>
          <p:nvPr/>
        </p:nvSpPr>
        <p:spPr>
          <a:xfrm>
            <a:off x="381650" y="580600"/>
            <a:ext cx="85392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dk1"/>
                </a:solidFill>
              </a:rPr>
              <a:t>We show both age distribution for gender and ethnicity with 2 plots sharing the same scale:</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330200" y="148799"/>
            <a:ext cx="8483700" cy="4697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Task b. Train a classifier with image only and evaluate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màster3">
      <a:dk1>
        <a:srgbClr val="000000"/>
      </a:dk1>
      <a:lt1>
        <a:srgbClr val="FFFFFF"/>
      </a:lt1>
      <a:dk2>
        <a:srgbClr val="FFFFFF"/>
      </a:dk2>
      <a:lt2>
        <a:srgbClr val="000000"/>
      </a:lt2>
      <a:accent1>
        <a:srgbClr val="274857"/>
      </a:accent1>
      <a:accent2>
        <a:srgbClr val="287D7D"/>
      </a:accent2>
      <a:accent3>
        <a:srgbClr val="75C5B1"/>
      </a:accent3>
      <a:accent4>
        <a:srgbClr val="1C344C"/>
      </a:accent4>
      <a:accent5>
        <a:srgbClr val="575757"/>
      </a:accent5>
      <a:accent6>
        <a:srgbClr val="BDA799"/>
      </a:accent6>
      <a:hlink>
        <a:srgbClr val="8AF0BA"/>
      </a:hlink>
      <a:folHlink>
        <a:srgbClr val="F0B5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